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4" r:id="rId2"/>
    <p:sldId id="275" r:id="rId3"/>
    <p:sldId id="276" r:id="rId4"/>
    <p:sldId id="277" r:id="rId5"/>
    <p:sldId id="281" r:id="rId6"/>
    <p:sldId id="278" r:id="rId7"/>
    <p:sldId id="279" r:id="rId8"/>
    <p:sldId id="273" r:id="rId9"/>
    <p:sldId id="256" r:id="rId10"/>
    <p:sldId id="257" r:id="rId11"/>
    <p:sldId id="264" r:id="rId12"/>
    <p:sldId id="261" r:id="rId13"/>
    <p:sldId id="263" r:id="rId14"/>
    <p:sldId id="265" r:id="rId15"/>
    <p:sldId id="268" r:id="rId16"/>
    <p:sldId id="269" r:id="rId17"/>
    <p:sldId id="270" r:id="rId18"/>
    <p:sldId id="271" r:id="rId19"/>
    <p:sldId id="282" r:id="rId20"/>
    <p:sldId id="283" r:id="rId21"/>
  </p:sldIdLst>
  <p:sldSz cx="12192000" cy="6858000"/>
  <p:notesSz cx="6858000" cy="9144000"/>
  <p:defaultTextStyle>
    <a:defPPr>
      <a:defRPr lang="el-G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0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479CC38-D1D8-43C1-8184-312066ADE2E2}" v="65" dt="2023-05-13T14:24:53.11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 snapToGrid="0">
      <p:cViewPr varScale="1">
        <p:scale>
          <a:sx n="90" d="100"/>
          <a:sy n="90" d="100"/>
        </p:scale>
        <p:origin x="57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onstantia Malekkou" userId="378411eb-42ff-4bf6-9cdf-393b87138b4d" providerId="ADAL" clId="{2479CC38-D1D8-43C1-8184-312066ADE2E2}"/>
    <pc:docChg chg="undo custSel addSld delSld modSld sldOrd">
      <pc:chgData name="Constantia Malekkou" userId="378411eb-42ff-4bf6-9cdf-393b87138b4d" providerId="ADAL" clId="{2479CC38-D1D8-43C1-8184-312066ADE2E2}" dt="2023-05-13T14:25:24.628" v="1302" actId="1076"/>
      <pc:docMkLst>
        <pc:docMk/>
      </pc:docMkLst>
      <pc:sldChg chg="addSp delSp modSp mod">
        <pc:chgData name="Constantia Malekkou" userId="378411eb-42ff-4bf6-9cdf-393b87138b4d" providerId="ADAL" clId="{2479CC38-D1D8-43C1-8184-312066ADE2E2}" dt="2023-05-12T12:11:50.118" v="516" actId="1076"/>
        <pc:sldMkLst>
          <pc:docMk/>
          <pc:sldMk cId="592008215" sldId="256"/>
        </pc:sldMkLst>
        <pc:spChg chg="add del mod topLvl">
          <ac:chgData name="Constantia Malekkou" userId="378411eb-42ff-4bf6-9cdf-393b87138b4d" providerId="ADAL" clId="{2479CC38-D1D8-43C1-8184-312066ADE2E2}" dt="2023-05-12T12:11:43.325" v="514" actId="478"/>
          <ac:spMkLst>
            <pc:docMk/>
            <pc:sldMk cId="592008215" sldId="256"/>
            <ac:spMk id="6" creationId="{AF31056E-3D1D-2D2A-D8AC-6D4F139A2B9A}"/>
          </ac:spMkLst>
        </pc:spChg>
        <pc:grpChg chg="add del mod">
          <ac:chgData name="Constantia Malekkou" userId="378411eb-42ff-4bf6-9cdf-393b87138b4d" providerId="ADAL" clId="{2479CC38-D1D8-43C1-8184-312066ADE2E2}" dt="2023-05-12T12:11:43.325" v="514" actId="478"/>
          <ac:grpSpMkLst>
            <pc:docMk/>
            <pc:sldMk cId="592008215" sldId="256"/>
            <ac:grpSpMk id="3" creationId="{A141134D-4324-5BA5-414C-2EEB02BC2F97}"/>
          </ac:grpSpMkLst>
        </pc:grpChg>
        <pc:picChg chg="add mod topLvl">
          <ac:chgData name="Constantia Malekkou" userId="378411eb-42ff-4bf6-9cdf-393b87138b4d" providerId="ADAL" clId="{2479CC38-D1D8-43C1-8184-312066ADE2E2}" dt="2023-05-12T12:11:50.118" v="516" actId="1076"/>
          <ac:picMkLst>
            <pc:docMk/>
            <pc:sldMk cId="592008215" sldId="256"/>
            <ac:picMk id="4" creationId="{E98576A4-CB6D-B31F-4C7C-270503A77E08}"/>
          </ac:picMkLst>
        </pc:picChg>
      </pc:sldChg>
      <pc:sldChg chg="addSp modSp mod">
        <pc:chgData name="Constantia Malekkou" userId="378411eb-42ff-4bf6-9cdf-393b87138b4d" providerId="ADAL" clId="{2479CC38-D1D8-43C1-8184-312066ADE2E2}" dt="2023-05-13T14:25:24.628" v="1302" actId="1076"/>
        <pc:sldMkLst>
          <pc:docMk/>
          <pc:sldMk cId="3525384940" sldId="261"/>
        </pc:sldMkLst>
        <pc:spChg chg="mod">
          <ac:chgData name="Constantia Malekkou" userId="378411eb-42ff-4bf6-9cdf-393b87138b4d" providerId="ADAL" clId="{2479CC38-D1D8-43C1-8184-312066ADE2E2}" dt="2023-05-13T12:43:23.540" v="555" actId="27636"/>
          <ac:spMkLst>
            <pc:docMk/>
            <pc:sldMk cId="3525384940" sldId="261"/>
            <ac:spMk id="2" creationId="{EF3505AF-8D3E-4684-E136-F496CF5F4FC5}"/>
          </ac:spMkLst>
        </pc:spChg>
        <pc:spChg chg="add mod">
          <ac:chgData name="Constantia Malekkou" userId="378411eb-42ff-4bf6-9cdf-393b87138b4d" providerId="ADAL" clId="{2479CC38-D1D8-43C1-8184-312066ADE2E2}" dt="2023-05-13T14:25:24.628" v="1302" actId="1076"/>
          <ac:spMkLst>
            <pc:docMk/>
            <pc:sldMk cId="3525384940" sldId="261"/>
            <ac:spMk id="4" creationId="{249191D5-1217-FDEF-3CE8-6A868E2BD08B}"/>
          </ac:spMkLst>
        </pc:spChg>
      </pc:sldChg>
      <pc:sldChg chg="addSp modSp mod">
        <pc:chgData name="Constantia Malekkou" userId="378411eb-42ff-4bf6-9cdf-393b87138b4d" providerId="ADAL" clId="{2479CC38-D1D8-43C1-8184-312066ADE2E2}" dt="2023-05-13T12:44:03.624" v="605" actId="20577"/>
        <pc:sldMkLst>
          <pc:docMk/>
          <pc:sldMk cId="3256207638" sldId="263"/>
        </pc:sldMkLst>
        <pc:spChg chg="mod">
          <ac:chgData name="Constantia Malekkou" userId="378411eb-42ff-4bf6-9cdf-393b87138b4d" providerId="ADAL" clId="{2479CC38-D1D8-43C1-8184-312066ADE2E2}" dt="2023-05-13T12:44:03.624" v="605" actId="20577"/>
          <ac:spMkLst>
            <pc:docMk/>
            <pc:sldMk cId="3256207638" sldId="263"/>
            <ac:spMk id="2" creationId="{BA9C6D4F-7059-FFD6-5176-D055D2C73D66}"/>
          </ac:spMkLst>
        </pc:spChg>
        <pc:grpChg chg="add mod">
          <ac:chgData name="Constantia Malekkou" userId="378411eb-42ff-4bf6-9cdf-393b87138b4d" providerId="ADAL" clId="{2479CC38-D1D8-43C1-8184-312066ADE2E2}" dt="2023-05-12T10:57:39.453" v="362" actId="164"/>
          <ac:grpSpMkLst>
            <pc:docMk/>
            <pc:sldMk cId="3256207638" sldId="263"/>
            <ac:grpSpMk id="12" creationId="{5BEA1395-9E39-3AC8-0D09-5946BCB82D51}"/>
          </ac:grpSpMkLst>
        </pc:grpChg>
        <pc:picChg chg="mod">
          <ac:chgData name="Constantia Malekkou" userId="378411eb-42ff-4bf6-9cdf-393b87138b4d" providerId="ADAL" clId="{2479CC38-D1D8-43C1-8184-312066ADE2E2}" dt="2023-05-12T10:57:39.453" v="362" actId="164"/>
          <ac:picMkLst>
            <pc:docMk/>
            <pc:sldMk cId="3256207638" sldId="263"/>
            <ac:picMk id="4" creationId="{8417E72D-F468-5C4B-B788-EC6939EEF4C4}"/>
          </ac:picMkLst>
        </pc:picChg>
        <pc:cxnChg chg="mod">
          <ac:chgData name="Constantia Malekkou" userId="378411eb-42ff-4bf6-9cdf-393b87138b4d" providerId="ADAL" clId="{2479CC38-D1D8-43C1-8184-312066ADE2E2}" dt="2023-05-13T12:38:45.416" v="523" actId="14100"/>
          <ac:cxnSpMkLst>
            <pc:docMk/>
            <pc:sldMk cId="3256207638" sldId="263"/>
            <ac:cxnSpMk id="6" creationId="{9C7A45E6-4DEC-B481-78B8-D3870363ECD1}"/>
          </ac:cxnSpMkLst>
        </pc:cxnChg>
        <pc:cxnChg chg="mod">
          <ac:chgData name="Constantia Malekkou" userId="378411eb-42ff-4bf6-9cdf-393b87138b4d" providerId="ADAL" clId="{2479CC38-D1D8-43C1-8184-312066ADE2E2}" dt="2023-05-13T12:38:26.705" v="521" actId="14100"/>
          <ac:cxnSpMkLst>
            <pc:docMk/>
            <pc:sldMk cId="3256207638" sldId="263"/>
            <ac:cxnSpMk id="8" creationId="{E033207B-A5A5-FA8F-B7C3-388F83F529FC}"/>
          </ac:cxnSpMkLst>
        </pc:cxnChg>
        <pc:cxnChg chg="mod">
          <ac:chgData name="Constantia Malekkou" userId="378411eb-42ff-4bf6-9cdf-393b87138b4d" providerId="ADAL" clId="{2479CC38-D1D8-43C1-8184-312066ADE2E2}" dt="2023-05-13T12:38:59.513" v="525" actId="14100"/>
          <ac:cxnSpMkLst>
            <pc:docMk/>
            <pc:sldMk cId="3256207638" sldId="263"/>
            <ac:cxnSpMk id="10" creationId="{C20BAADA-1976-E842-A972-F7342332782B}"/>
          </ac:cxnSpMkLst>
        </pc:cxnChg>
      </pc:sldChg>
      <pc:sldChg chg="modSp mod">
        <pc:chgData name="Constantia Malekkou" userId="378411eb-42ff-4bf6-9cdf-393b87138b4d" providerId="ADAL" clId="{2479CC38-D1D8-43C1-8184-312066ADE2E2}" dt="2023-05-13T14:23:58.287" v="1289" actId="1076"/>
        <pc:sldMkLst>
          <pc:docMk/>
          <pc:sldMk cId="602595562" sldId="264"/>
        </pc:sldMkLst>
        <pc:graphicFrameChg chg="mod modGraphic">
          <ac:chgData name="Constantia Malekkou" userId="378411eb-42ff-4bf6-9cdf-393b87138b4d" providerId="ADAL" clId="{2479CC38-D1D8-43C1-8184-312066ADE2E2}" dt="2023-05-13T14:23:52.922" v="1288"/>
          <ac:graphicFrameMkLst>
            <pc:docMk/>
            <pc:sldMk cId="602595562" sldId="264"/>
            <ac:graphicFrameMk id="4" creationId="{E880754D-0741-D84F-5308-A85F311B1E10}"/>
          </ac:graphicFrameMkLst>
        </pc:graphicFrameChg>
        <pc:graphicFrameChg chg="mod modGraphic">
          <ac:chgData name="Constantia Malekkou" userId="378411eb-42ff-4bf6-9cdf-393b87138b4d" providerId="ADAL" clId="{2479CC38-D1D8-43C1-8184-312066ADE2E2}" dt="2023-05-13T14:23:42.274" v="1287"/>
          <ac:graphicFrameMkLst>
            <pc:docMk/>
            <pc:sldMk cId="602595562" sldId="264"/>
            <ac:graphicFrameMk id="9" creationId="{D40C6ECA-913D-645F-8585-0D3CD5D93A2F}"/>
          </ac:graphicFrameMkLst>
        </pc:graphicFrameChg>
        <pc:picChg chg="mod">
          <ac:chgData name="Constantia Malekkou" userId="378411eb-42ff-4bf6-9cdf-393b87138b4d" providerId="ADAL" clId="{2479CC38-D1D8-43C1-8184-312066ADE2E2}" dt="2023-05-13T14:23:58.287" v="1289" actId="1076"/>
          <ac:picMkLst>
            <pc:docMk/>
            <pc:sldMk cId="602595562" sldId="264"/>
            <ac:picMk id="6" creationId="{9871BD4A-3318-3CA4-A55A-ECD6C7B5AAEE}"/>
          </ac:picMkLst>
        </pc:picChg>
        <pc:picChg chg="mod">
          <ac:chgData name="Constantia Malekkou" userId="378411eb-42ff-4bf6-9cdf-393b87138b4d" providerId="ADAL" clId="{2479CC38-D1D8-43C1-8184-312066ADE2E2}" dt="2023-05-13T14:23:28.679" v="1280" actId="1076"/>
          <ac:picMkLst>
            <pc:docMk/>
            <pc:sldMk cId="602595562" sldId="264"/>
            <ac:picMk id="8" creationId="{562D4434-4596-C781-9A95-800D1E2CBF7E}"/>
          </ac:picMkLst>
        </pc:picChg>
      </pc:sldChg>
      <pc:sldChg chg="modSp mod">
        <pc:chgData name="Constantia Malekkou" userId="378411eb-42ff-4bf6-9cdf-393b87138b4d" providerId="ADAL" clId="{2479CC38-D1D8-43C1-8184-312066ADE2E2}" dt="2023-05-13T12:49:19.307" v="669" actId="20577"/>
        <pc:sldMkLst>
          <pc:docMk/>
          <pc:sldMk cId="3964886344" sldId="265"/>
        </pc:sldMkLst>
        <pc:spChg chg="mod">
          <ac:chgData name="Constantia Malekkou" userId="378411eb-42ff-4bf6-9cdf-393b87138b4d" providerId="ADAL" clId="{2479CC38-D1D8-43C1-8184-312066ADE2E2}" dt="2023-05-13T12:49:19.307" v="669" actId="20577"/>
          <ac:spMkLst>
            <pc:docMk/>
            <pc:sldMk cId="3964886344" sldId="265"/>
            <ac:spMk id="2" creationId="{69819030-3BD6-2F53-963D-1C70AC684992}"/>
          </ac:spMkLst>
        </pc:spChg>
        <pc:graphicFrameChg chg="mod modGraphic">
          <ac:chgData name="Constantia Malekkou" userId="378411eb-42ff-4bf6-9cdf-393b87138b4d" providerId="ADAL" clId="{2479CC38-D1D8-43C1-8184-312066ADE2E2}" dt="2023-05-13T12:48:35.999" v="663"/>
          <ac:graphicFrameMkLst>
            <pc:docMk/>
            <pc:sldMk cId="3964886344" sldId="265"/>
            <ac:graphicFrameMk id="4" creationId="{60BEFB31-B743-0B62-F94B-5D9AD792E1DF}"/>
          </ac:graphicFrameMkLst>
        </pc:graphicFrameChg>
      </pc:sldChg>
      <pc:sldChg chg="modSp mod">
        <pc:chgData name="Constantia Malekkou" userId="378411eb-42ff-4bf6-9cdf-393b87138b4d" providerId="ADAL" clId="{2479CC38-D1D8-43C1-8184-312066ADE2E2}" dt="2023-05-13T13:24:54.311" v="757" actId="404"/>
        <pc:sldMkLst>
          <pc:docMk/>
          <pc:sldMk cId="2173807730" sldId="276"/>
        </pc:sldMkLst>
        <pc:spChg chg="mod">
          <ac:chgData name="Constantia Malekkou" userId="378411eb-42ff-4bf6-9cdf-393b87138b4d" providerId="ADAL" clId="{2479CC38-D1D8-43C1-8184-312066ADE2E2}" dt="2023-05-13T13:24:54.311" v="757" actId="404"/>
          <ac:spMkLst>
            <pc:docMk/>
            <pc:sldMk cId="2173807730" sldId="276"/>
            <ac:spMk id="2" creationId="{FB664BC2-0957-502D-1BE1-A00C9F376024}"/>
          </ac:spMkLst>
        </pc:spChg>
      </pc:sldChg>
      <pc:sldChg chg="addSp delSp modSp del mod ord delAnim modShow">
        <pc:chgData name="Constantia Malekkou" userId="378411eb-42ff-4bf6-9cdf-393b87138b4d" providerId="ADAL" clId="{2479CC38-D1D8-43C1-8184-312066ADE2E2}" dt="2023-05-13T13:45:34.250" v="1165" actId="2696"/>
        <pc:sldMkLst>
          <pc:docMk/>
          <pc:sldMk cId="1774143029" sldId="280"/>
        </pc:sldMkLst>
        <pc:spChg chg="mod">
          <ac:chgData name="Constantia Malekkou" userId="378411eb-42ff-4bf6-9cdf-393b87138b4d" providerId="ADAL" clId="{2479CC38-D1D8-43C1-8184-312066ADE2E2}" dt="2023-05-12T10:58:37.403" v="374" actId="1076"/>
          <ac:spMkLst>
            <pc:docMk/>
            <pc:sldMk cId="1774143029" sldId="280"/>
            <ac:spMk id="2" creationId="{5EF428A5-75AB-86E8-F5C8-BCA5F358A326}"/>
          </ac:spMkLst>
        </pc:spChg>
        <pc:spChg chg="del mod">
          <ac:chgData name="Constantia Malekkou" userId="378411eb-42ff-4bf6-9cdf-393b87138b4d" providerId="ADAL" clId="{2479CC38-D1D8-43C1-8184-312066ADE2E2}" dt="2023-05-12T10:48:00.773" v="10" actId="21"/>
          <ac:spMkLst>
            <pc:docMk/>
            <pc:sldMk cId="1774143029" sldId="280"/>
            <ac:spMk id="3" creationId="{30D4543D-AD50-E050-BD55-54A7E58A3026}"/>
          </ac:spMkLst>
        </pc:spChg>
        <pc:spChg chg="del mod">
          <ac:chgData name="Constantia Malekkou" userId="378411eb-42ff-4bf6-9cdf-393b87138b4d" providerId="ADAL" clId="{2479CC38-D1D8-43C1-8184-312066ADE2E2}" dt="2023-05-12T10:48:00.773" v="10" actId="21"/>
          <ac:spMkLst>
            <pc:docMk/>
            <pc:sldMk cId="1774143029" sldId="280"/>
            <ac:spMk id="6" creationId="{F4FA56DE-89EE-664F-917C-7DDD0A5F440C}"/>
          </ac:spMkLst>
        </pc:spChg>
        <pc:spChg chg="del">
          <ac:chgData name="Constantia Malekkou" userId="378411eb-42ff-4bf6-9cdf-393b87138b4d" providerId="ADAL" clId="{2479CC38-D1D8-43C1-8184-312066ADE2E2}" dt="2023-05-12T10:48:00.773" v="10" actId="21"/>
          <ac:spMkLst>
            <pc:docMk/>
            <pc:sldMk cId="1774143029" sldId="280"/>
            <ac:spMk id="8" creationId="{8801377B-C82F-ECDA-B924-AAA6460292FE}"/>
          </ac:spMkLst>
        </pc:spChg>
        <pc:spChg chg="add del mod">
          <ac:chgData name="Constantia Malekkou" userId="378411eb-42ff-4bf6-9cdf-393b87138b4d" providerId="ADAL" clId="{2479CC38-D1D8-43C1-8184-312066ADE2E2}" dt="2023-05-12T10:48:03.345" v="11" actId="478"/>
          <ac:spMkLst>
            <pc:docMk/>
            <pc:sldMk cId="1774143029" sldId="280"/>
            <ac:spMk id="11" creationId="{6BB65D5F-E08D-0479-DAFF-E64FD8F21FFB}"/>
          </ac:spMkLst>
        </pc:spChg>
        <pc:spChg chg="add del mod">
          <ac:chgData name="Constantia Malekkou" userId="378411eb-42ff-4bf6-9cdf-393b87138b4d" providerId="ADAL" clId="{2479CC38-D1D8-43C1-8184-312066ADE2E2}" dt="2023-05-12T10:54:42.821" v="283" actId="478"/>
          <ac:spMkLst>
            <pc:docMk/>
            <pc:sldMk cId="1774143029" sldId="280"/>
            <ac:spMk id="12" creationId="{EDD1F270-98CE-1724-CB64-0ABFF3162BAA}"/>
          </ac:spMkLst>
        </pc:spChg>
        <pc:spChg chg="add del mod">
          <ac:chgData name="Constantia Malekkou" userId="378411eb-42ff-4bf6-9cdf-393b87138b4d" providerId="ADAL" clId="{2479CC38-D1D8-43C1-8184-312066ADE2E2}" dt="2023-05-12T10:54:14.588" v="271" actId="478"/>
          <ac:spMkLst>
            <pc:docMk/>
            <pc:sldMk cId="1774143029" sldId="280"/>
            <ac:spMk id="13" creationId="{03C42A5E-8C23-A850-2EE3-704F02CB8B63}"/>
          </ac:spMkLst>
        </pc:spChg>
        <pc:spChg chg="add del mod">
          <ac:chgData name="Constantia Malekkou" userId="378411eb-42ff-4bf6-9cdf-393b87138b4d" providerId="ADAL" clId="{2479CC38-D1D8-43C1-8184-312066ADE2E2}" dt="2023-05-13T12:59:31.731" v="718" actId="478"/>
          <ac:spMkLst>
            <pc:docMk/>
            <pc:sldMk cId="1774143029" sldId="280"/>
            <ac:spMk id="15" creationId="{D1F268B3-0034-479E-F7DE-D21585A083F1}"/>
          </ac:spMkLst>
        </pc:spChg>
        <pc:picChg chg="add del mod">
          <ac:chgData name="Constantia Malekkou" userId="378411eb-42ff-4bf6-9cdf-393b87138b4d" providerId="ADAL" clId="{2479CC38-D1D8-43C1-8184-312066ADE2E2}" dt="2023-05-12T10:54:12.767" v="270" actId="478"/>
          <ac:picMkLst>
            <pc:docMk/>
            <pc:sldMk cId="1774143029" sldId="280"/>
            <ac:picMk id="9" creationId="{1B5238B0-8E12-A052-C2B0-D20C01727A2C}"/>
          </ac:picMkLst>
        </pc:picChg>
        <pc:picChg chg="add del mod">
          <ac:chgData name="Constantia Malekkou" userId="378411eb-42ff-4bf6-9cdf-393b87138b4d" providerId="ADAL" clId="{2479CC38-D1D8-43C1-8184-312066ADE2E2}" dt="2023-05-12T10:54:11.455" v="269" actId="478"/>
          <ac:picMkLst>
            <pc:docMk/>
            <pc:sldMk cId="1774143029" sldId="280"/>
            <ac:picMk id="14" creationId="{AE78074A-A0E2-1AAA-6615-6CB8F1103CB7}"/>
          </ac:picMkLst>
        </pc:picChg>
      </pc:sldChg>
      <pc:sldChg chg="addSp delSp modSp add mod ord">
        <pc:chgData name="Constantia Malekkou" userId="378411eb-42ff-4bf6-9cdf-393b87138b4d" providerId="ADAL" clId="{2479CC38-D1D8-43C1-8184-312066ADE2E2}" dt="2023-05-13T13:42:41.788" v="1162" actId="33524"/>
        <pc:sldMkLst>
          <pc:docMk/>
          <pc:sldMk cId="3195602280" sldId="281"/>
        </pc:sldMkLst>
        <pc:spChg chg="mod">
          <ac:chgData name="Constantia Malekkou" userId="378411eb-42ff-4bf6-9cdf-393b87138b4d" providerId="ADAL" clId="{2479CC38-D1D8-43C1-8184-312066ADE2E2}" dt="2023-05-13T13:32:00.778" v="1127" actId="1076"/>
          <ac:spMkLst>
            <pc:docMk/>
            <pc:sldMk cId="3195602280" sldId="281"/>
            <ac:spMk id="2" creationId="{5EF428A5-75AB-86E8-F5C8-BCA5F358A326}"/>
          </ac:spMkLst>
        </pc:spChg>
        <pc:spChg chg="mod">
          <ac:chgData name="Constantia Malekkou" userId="378411eb-42ff-4bf6-9cdf-393b87138b4d" providerId="ADAL" clId="{2479CC38-D1D8-43C1-8184-312066ADE2E2}" dt="2023-05-13T13:41:43.522" v="1140" actId="1076"/>
          <ac:spMkLst>
            <pc:docMk/>
            <pc:sldMk cId="3195602280" sldId="281"/>
            <ac:spMk id="3" creationId="{30D4543D-AD50-E050-BD55-54A7E58A3026}"/>
          </ac:spMkLst>
        </pc:spChg>
        <pc:spChg chg="add del mod">
          <ac:chgData name="Constantia Malekkou" userId="378411eb-42ff-4bf6-9cdf-393b87138b4d" providerId="ADAL" clId="{2479CC38-D1D8-43C1-8184-312066ADE2E2}" dt="2023-05-12T10:59:08.982" v="379" actId="478"/>
          <ac:spMkLst>
            <pc:docMk/>
            <pc:sldMk cId="3195602280" sldId="281"/>
            <ac:spMk id="4" creationId="{6BECAA25-A827-03B4-C276-48AB419A264F}"/>
          </ac:spMkLst>
        </pc:spChg>
        <pc:spChg chg="add mod">
          <ac:chgData name="Constantia Malekkou" userId="378411eb-42ff-4bf6-9cdf-393b87138b4d" providerId="ADAL" clId="{2479CC38-D1D8-43C1-8184-312066ADE2E2}" dt="2023-05-13T13:42:41.788" v="1162" actId="33524"/>
          <ac:spMkLst>
            <pc:docMk/>
            <pc:sldMk cId="3195602280" sldId="281"/>
            <ac:spMk id="4" creationId="{FAD5FF82-65B4-215A-4A82-F603F40AE97A}"/>
          </ac:spMkLst>
        </pc:spChg>
        <pc:spChg chg="mod">
          <ac:chgData name="Constantia Malekkou" userId="378411eb-42ff-4bf6-9cdf-393b87138b4d" providerId="ADAL" clId="{2479CC38-D1D8-43C1-8184-312066ADE2E2}" dt="2023-05-13T13:41:45.682" v="1141" actId="1076"/>
          <ac:spMkLst>
            <pc:docMk/>
            <pc:sldMk cId="3195602280" sldId="281"/>
            <ac:spMk id="6" creationId="{F4FA56DE-89EE-664F-917C-7DDD0A5F440C}"/>
          </ac:spMkLst>
        </pc:spChg>
        <pc:spChg chg="del">
          <ac:chgData name="Constantia Malekkou" userId="378411eb-42ff-4bf6-9cdf-393b87138b4d" providerId="ADAL" clId="{2479CC38-D1D8-43C1-8184-312066ADE2E2}" dt="2023-05-13T12:59:58.985" v="720" actId="478"/>
          <ac:spMkLst>
            <pc:docMk/>
            <pc:sldMk cId="3195602280" sldId="281"/>
            <ac:spMk id="8" creationId="{8801377B-C82F-ECDA-B924-AAA6460292FE}"/>
          </ac:spMkLst>
        </pc:spChg>
        <pc:picChg chg="del">
          <ac:chgData name="Constantia Malekkou" userId="378411eb-42ff-4bf6-9cdf-393b87138b4d" providerId="ADAL" clId="{2479CC38-D1D8-43C1-8184-312066ADE2E2}" dt="2023-05-12T10:59:11.003" v="380" actId="478"/>
          <ac:picMkLst>
            <pc:docMk/>
            <pc:sldMk cId="3195602280" sldId="281"/>
            <ac:picMk id="9" creationId="{1B5238B0-8E12-A052-C2B0-D20C01727A2C}"/>
          </ac:picMkLst>
        </pc:picChg>
      </pc:sldChg>
      <pc:sldChg chg="addSp delSp modSp add mod">
        <pc:chgData name="Constantia Malekkou" userId="378411eb-42ff-4bf6-9cdf-393b87138b4d" providerId="ADAL" clId="{2479CC38-D1D8-43C1-8184-312066ADE2E2}" dt="2023-05-13T12:57:14.998" v="712" actId="1038"/>
        <pc:sldMkLst>
          <pc:docMk/>
          <pc:sldMk cId="3336789239" sldId="282"/>
        </pc:sldMkLst>
        <pc:spChg chg="mod">
          <ac:chgData name="Constantia Malekkou" userId="378411eb-42ff-4bf6-9cdf-393b87138b4d" providerId="ADAL" clId="{2479CC38-D1D8-43C1-8184-312066ADE2E2}" dt="2023-05-12T10:55:33.846" v="293" actId="1076"/>
          <ac:spMkLst>
            <pc:docMk/>
            <pc:sldMk cId="3336789239" sldId="282"/>
            <ac:spMk id="2" creationId="{5EF428A5-75AB-86E8-F5C8-BCA5F358A326}"/>
          </ac:spMkLst>
        </pc:spChg>
        <pc:spChg chg="add mod">
          <ac:chgData name="Constantia Malekkou" userId="378411eb-42ff-4bf6-9cdf-393b87138b4d" providerId="ADAL" clId="{2479CC38-D1D8-43C1-8184-312066ADE2E2}" dt="2023-05-13T12:57:14.998" v="712" actId="1038"/>
          <ac:spMkLst>
            <pc:docMk/>
            <pc:sldMk cId="3336789239" sldId="282"/>
            <ac:spMk id="3" creationId="{9F03AA85-4066-F885-E9C0-3F5CFC627DE4}"/>
          </ac:spMkLst>
        </pc:spChg>
        <pc:spChg chg="del">
          <ac:chgData name="Constantia Malekkou" userId="378411eb-42ff-4bf6-9cdf-393b87138b4d" providerId="ADAL" clId="{2479CC38-D1D8-43C1-8184-312066ADE2E2}" dt="2023-05-12T10:55:11.502" v="287" actId="478"/>
          <ac:spMkLst>
            <pc:docMk/>
            <pc:sldMk cId="3336789239" sldId="282"/>
            <ac:spMk id="12" creationId="{EDD1F270-98CE-1724-CB64-0ABFF3162BAA}"/>
          </ac:spMkLst>
        </pc:spChg>
        <pc:spChg chg="mod">
          <ac:chgData name="Constantia Malekkou" userId="378411eb-42ff-4bf6-9cdf-393b87138b4d" providerId="ADAL" clId="{2479CC38-D1D8-43C1-8184-312066ADE2E2}" dt="2023-05-13T12:56:37.768" v="685" actId="20577"/>
          <ac:spMkLst>
            <pc:docMk/>
            <pc:sldMk cId="3336789239" sldId="282"/>
            <ac:spMk id="13" creationId="{03C42A5E-8C23-A850-2EE3-704F02CB8B63}"/>
          </ac:spMkLst>
        </pc:spChg>
        <pc:spChg chg="add mod">
          <ac:chgData name="Constantia Malekkou" userId="378411eb-42ff-4bf6-9cdf-393b87138b4d" providerId="ADAL" clId="{2479CC38-D1D8-43C1-8184-312066ADE2E2}" dt="2023-05-12T11:04:01.536" v="502" actId="1076"/>
          <ac:spMkLst>
            <pc:docMk/>
            <pc:sldMk cId="3336789239" sldId="282"/>
            <ac:spMk id="16" creationId="{1BF62251-D613-190B-16E7-BECD7872B24B}"/>
          </ac:spMkLst>
        </pc:spChg>
        <pc:grpChg chg="add del mod">
          <ac:chgData name="Constantia Malekkou" userId="378411eb-42ff-4bf6-9cdf-393b87138b4d" providerId="ADAL" clId="{2479CC38-D1D8-43C1-8184-312066ADE2E2}" dt="2023-05-13T12:39:22.853" v="527" actId="478"/>
          <ac:grpSpMkLst>
            <pc:docMk/>
            <pc:sldMk cId="3336789239" sldId="282"/>
            <ac:grpSpMk id="4" creationId="{8249F696-5277-C4ED-3357-48895F85BEF2}"/>
          </ac:grpSpMkLst>
        </pc:grpChg>
        <pc:grpChg chg="add mod">
          <ac:chgData name="Constantia Malekkou" userId="378411eb-42ff-4bf6-9cdf-393b87138b4d" providerId="ADAL" clId="{2479CC38-D1D8-43C1-8184-312066ADE2E2}" dt="2023-05-13T12:57:04.506" v="696" actId="1038"/>
          <ac:grpSpMkLst>
            <pc:docMk/>
            <pc:sldMk cId="3336789239" sldId="282"/>
            <ac:grpSpMk id="9" creationId="{E01F6561-05C5-F0B6-7F3C-72F1F88D917E}"/>
          </ac:grpSpMkLst>
        </pc:grpChg>
        <pc:picChg chg="mod">
          <ac:chgData name="Constantia Malekkou" userId="378411eb-42ff-4bf6-9cdf-393b87138b4d" providerId="ADAL" clId="{2479CC38-D1D8-43C1-8184-312066ADE2E2}" dt="2023-05-12T11:02:43.754" v="492" actId="34135"/>
          <ac:picMkLst>
            <pc:docMk/>
            <pc:sldMk cId="3336789239" sldId="282"/>
            <ac:picMk id="5" creationId="{657842A4-7E48-5CCE-ED86-F093AC20E614}"/>
          </ac:picMkLst>
        </pc:picChg>
        <pc:picChg chg="del mod">
          <ac:chgData name="Constantia Malekkou" userId="378411eb-42ff-4bf6-9cdf-393b87138b4d" providerId="ADAL" clId="{2479CC38-D1D8-43C1-8184-312066ADE2E2}" dt="2023-05-12T10:57:58.877" v="367" actId="478"/>
          <ac:picMkLst>
            <pc:docMk/>
            <pc:sldMk cId="3336789239" sldId="282"/>
            <ac:picMk id="9" creationId="{1B5238B0-8E12-A052-C2B0-D20C01727A2C}"/>
          </ac:picMkLst>
        </pc:picChg>
        <pc:picChg chg="add mod">
          <ac:chgData name="Constantia Malekkou" userId="378411eb-42ff-4bf6-9cdf-393b87138b4d" providerId="ADAL" clId="{2479CC38-D1D8-43C1-8184-312066ADE2E2}" dt="2023-05-12T11:03:34.502" v="498" actId="1076"/>
          <ac:picMkLst>
            <pc:docMk/>
            <pc:sldMk cId="3336789239" sldId="282"/>
            <ac:picMk id="10" creationId="{7EBC6014-7A09-1B3C-A8D2-A678173D00E5}"/>
          </ac:picMkLst>
        </pc:picChg>
        <pc:picChg chg="mod">
          <ac:chgData name="Constantia Malekkou" userId="378411eb-42ff-4bf6-9cdf-393b87138b4d" providerId="ADAL" clId="{2479CC38-D1D8-43C1-8184-312066ADE2E2}" dt="2023-05-13T12:39:20.507" v="526"/>
          <ac:picMkLst>
            <pc:docMk/>
            <pc:sldMk cId="3336789239" sldId="282"/>
            <ac:picMk id="11" creationId="{BEA03997-DD45-0B58-83C0-8B94002B5410}"/>
          </ac:picMkLst>
        </pc:picChg>
        <pc:picChg chg="del mod">
          <ac:chgData name="Constantia Malekkou" userId="378411eb-42ff-4bf6-9cdf-393b87138b4d" providerId="ADAL" clId="{2479CC38-D1D8-43C1-8184-312066ADE2E2}" dt="2023-05-12T10:57:23.648" v="361" actId="478"/>
          <ac:picMkLst>
            <pc:docMk/>
            <pc:sldMk cId="3336789239" sldId="282"/>
            <ac:picMk id="14" creationId="{AE78074A-A0E2-1AAA-6615-6CB8F1103CB7}"/>
          </ac:picMkLst>
        </pc:picChg>
        <pc:picChg chg="add mod">
          <ac:chgData name="Constantia Malekkou" userId="378411eb-42ff-4bf6-9cdf-393b87138b4d" providerId="ADAL" clId="{2479CC38-D1D8-43C1-8184-312066ADE2E2}" dt="2023-05-12T11:03:40.030" v="499" actId="1076"/>
          <ac:picMkLst>
            <pc:docMk/>
            <pc:sldMk cId="3336789239" sldId="282"/>
            <ac:picMk id="15" creationId="{2AFFE80F-0D05-856A-DEE0-CCDF61927765}"/>
          </ac:picMkLst>
        </pc:picChg>
        <pc:cxnChg chg="mod">
          <ac:chgData name="Constantia Malekkou" userId="378411eb-42ff-4bf6-9cdf-393b87138b4d" providerId="ADAL" clId="{2479CC38-D1D8-43C1-8184-312066ADE2E2}" dt="2023-05-12T11:02:43.754" v="492" actId="34135"/>
          <ac:cxnSpMkLst>
            <pc:docMk/>
            <pc:sldMk cId="3336789239" sldId="282"/>
            <ac:cxnSpMk id="6" creationId="{104238A1-6933-770B-5ADD-5315B0DD8F66}"/>
          </ac:cxnSpMkLst>
        </pc:cxnChg>
        <pc:cxnChg chg="mod">
          <ac:chgData name="Constantia Malekkou" userId="378411eb-42ff-4bf6-9cdf-393b87138b4d" providerId="ADAL" clId="{2479CC38-D1D8-43C1-8184-312066ADE2E2}" dt="2023-05-12T11:02:43.754" v="492" actId="34135"/>
          <ac:cxnSpMkLst>
            <pc:docMk/>
            <pc:sldMk cId="3336789239" sldId="282"/>
            <ac:cxnSpMk id="7" creationId="{5D8BEC5C-2305-79D0-A74E-D19DB34903D9}"/>
          </ac:cxnSpMkLst>
        </pc:cxnChg>
        <pc:cxnChg chg="mod">
          <ac:chgData name="Constantia Malekkou" userId="378411eb-42ff-4bf6-9cdf-393b87138b4d" providerId="ADAL" clId="{2479CC38-D1D8-43C1-8184-312066ADE2E2}" dt="2023-05-12T11:02:43.754" v="492" actId="34135"/>
          <ac:cxnSpMkLst>
            <pc:docMk/>
            <pc:sldMk cId="3336789239" sldId="282"/>
            <ac:cxnSpMk id="8" creationId="{FFBBA8A9-3924-D6F5-4DF8-F52CA50956F6}"/>
          </ac:cxnSpMkLst>
        </pc:cxnChg>
        <pc:cxnChg chg="mod">
          <ac:chgData name="Constantia Malekkou" userId="378411eb-42ff-4bf6-9cdf-393b87138b4d" providerId="ADAL" clId="{2479CC38-D1D8-43C1-8184-312066ADE2E2}" dt="2023-05-13T12:39:20.507" v="526"/>
          <ac:cxnSpMkLst>
            <pc:docMk/>
            <pc:sldMk cId="3336789239" sldId="282"/>
            <ac:cxnSpMk id="12" creationId="{915830D7-56B3-D843-B031-21A4FA79F046}"/>
          </ac:cxnSpMkLst>
        </pc:cxnChg>
        <pc:cxnChg chg="mod">
          <ac:chgData name="Constantia Malekkou" userId="378411eb-42ff-4bf6-9cdf-393b87138b4d" providerId="ADAL" clId="{2479CC38-D1D8-43C1-8184-312066ADE2E2}" dt="2023-05-13T12:39:20.507" v="526"/>
          <ac:cxnSpMkLst>
            <pc:docMk/>
            <pc:sldMk cId="3336789239" sldId="282"/>
            <ac:cxnSpMk id="14" creationId="{E639D408-54F5-4422-0644-CA5CDC4B1592}"/>
          </ac:cxnSpMkLst>
        </pc:cxnChg>
        <pc:cxnChg chg="mod">
          <ac:chgData name="Constantia Malekkou" userId="378411eb-42ff-4bf6-9cdf-393b87138b4d" providerId="ADAL" clId="{2479CC38-D1D8-43C1-8184-312066ADE2E2}" dt="2023-05-13T12:39:20.507" v="526"/>
          <ac:cxnSpMkLst>
            <pc:docMk/>
            <pc:sldMk cId="3336789239" sldId="282"/>
            <ac:cxnSpMk id="17" creationId="{432D252C-4F2A-E88D-67F9-91F4662191E2}"/>
          </ac:cxnSpMkLst>
        </pc:cxnChg>
      </pc:sldChg>
      <pc:sldChg chg="add modAnim">
        <pc:chgData name="Constantia Malekkou" userId="378411eb-42ff-4bf6-9cdf-393b87138b4d" providerId="ADAL" clId="{2479CC38-D1D8-43C1-8184-312066ADE2E2}" dt="2023-05-13T13:45:09.714" v="1164"/>
        <pc:sldMkLst>
          <pc:docMk/>
          <pc:sldMk cId="704865840" sldId="283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CAEA3B-3C3E-8C69-96DC-24D07FFF1A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9731C4-5768-4F69-AAFD-6D7B3710F3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l-G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7EE67D-13CC-1E4F-BD16-628048D5BA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7857E-9AAC-40D0-89D3-7562D22891E5}" type="datetimeFigureOut">
              <a:rPr lang="el-GR" smtClean="0"/>
              <a:t>16/5/2023</a:t>
            </a:fld>
            <a:endParaRPr lang="el-G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4C08FF-62F9-22DF-9E2E-BDA6E5C38D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A9C6DE-7BA7-36C1-AA9E-C1EDE70E6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1D9156-D998-4DA3-B90D-F1DFBF4A26ED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287611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F7121F-77BD-E377-759F-2752801FF2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B09BE7-6327-3B14-7EEE-30644DAAFE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783C89-9755-198C-1C54-B3E39D25F1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7857E-9AAC-40D0-89D3-7562D22891E5}" type="datetimeFigureOut">
              <a:rPr lang="el-GR" smtClean="0"/>
              <a:t>16/5/2023</a:t>
            </a:fld>
            <a:endParaRPr lang="el-G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5CD62A-2A1B-EBC9-8EE4-5DCE29BB42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2F3EC2-0925-07F0-6D48-0214D35D4C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1D9156-D998-4DA3-B90D-F1DFBF4A26ED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5263010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C158F17-C0FE-B75B-2348-E01E1551EC1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C74E14E-A1CB-3171-6C3A-28BE30A87F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38233C-8702-A130-72CF-B89A2C6BCB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7857E-9AAC-40D0-89D3-7562D22891E5}" type="datetimeFigureOut">
              <a:rPr lang="el-GR" smtClean="0"/>
              <a:t>16/5/2023</a:t>
            </a:fld>
            <a:endParaRPr lang="el-G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171713-C911-B6E4-AFDA-B0E4D12A2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37042C-C6BA-277D-1ED2-14CD31D0FA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1D9156-D998-4DA3-B90D-F1DFBF4A26ED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8436972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7FE26C-44F0-E788-DF16-8C3EA40C8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B1E7C9-F00C-8A01-9BC4-8B06F380F3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9FD3B7-35F7-4E5F-9546-3123C012DE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7857E-9AAC-40D0-89D3-7562D22891E5}" type="datetimeFigureOut">
              <a:rPr lang="el-GR" smtClean="0"/>
              <a:t>16/5/2023</a:t>
            </a:fld>
            <a:endParaRPr lang="el-G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847B9C-274A-D003-537E-9EBB9E92A7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5D3B46-DCC8-0AFB-7E6B-07C69FFEE1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1D9156-D998-4DA3-B90D-F1DFBF4A26ED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3668714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E9DAD9-3ED5-1420-6555-76CCFB06CB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F48604-1F2F-0888-8654-6D1248E053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FEB264-02EA-A7D7-7BB7-E168DBF98C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7857E-9AAC-40D0-89D3-7562D22891E5}" type="datetimeFigureOut">
              <a:rPr lang="el-GR" smtClean="0"/>
              <a:t>16/5/2023</a:t>
            </a:fld>
            <a:endParaRPr lang="el-G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5C5742-27AD-96CD-88E2-14DE6FC1FB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73C768-7CBB-0099-9F30-4CD310D371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1D9156-D998-4DA3-B90D-F1DFBF4A26ED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3596463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F3EF1A-184D-DD2E-7C02-16CA7F205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100C8C-1D52-BF2E-AC08-F0EAB00D55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896B1B-4FA9-4CBE-52A8-CC71F3A3FB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6EDB14-02BA-1B49-6914-85AA20FD46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7857E-9AAC-40D0-89D3-7562D22891E5}" type="datetimeFigureOut">
              <a:rPr lang="el-GR" smtClean="0"/>
              <a:t>16/5/2023</a:t>
            </a:fld>
            <a:endParaRPr lang="el-G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42BD6C-40B6-57EF-2E12-421572FCAB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7A8E22-1338-4FBC-2F04-5BB417192E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1D9156-D998-4DA3-B90D-F1DFBF4A26ED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9093377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ABD092-DC6D-B5FE-921D-9A681482FD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B7C7E9-B484-9CF2-A454-AED95D982A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04E56F-8E71-04C9-30E1-60BAF0464A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180F73A-FCED-A6E7-5068-0A7B384899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813948C-A0C4-D211-36FE-1F3C8883B2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30A2273-BF2D-A798-3169-6F3110098D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7857E-9AAC-40D0-89D3-7562D22891E5}" type="datetimeFigureOut">
              <a:rPr lang="el-GR" smtClean="0"/>
              <a:t>16/5/2023</a:t>
            </a:fld>
            <a:endParaRPr lang="el-G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FDB6AD2-E4E4-7B44-D947-82EDC66379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7769B3B-1720-C1C2-A4D9-5EB5BDBCF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1D9156-D998-4DA3-B90D-F1DFBF4A26ED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3804947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042B22-E122-D317-E0C7-1F90DD3DD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03E99D1-0A26-AD6E-D679-650E541A9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7857E-9AAC-40D0-89D3-7562D22891E5}" type="datetimeFigureOut">
              <a:rPr lang="el-GR" smtClean="0"/>
              <a:t>16/5/2023</a:t>
            </a:fld>
            <a:endParaRPr lang="el-G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E43DA8-F9A9-B2DF-791D-ACF64ACA66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AA37F6-70C5-A61F-7026-F86529119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1D9156-D998-4DA3-B90D-F1DFBF4A26ED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9340867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3C59CFF-B2A6-F19A-14C9-3AF67C6373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7857E-9AAC-40D0-89D3-7562D22891E5}" type="datetimeFigureOut">
              <a:rPr lang="el-GR" smtClean="0"/>
              <a:t>16/5/2023</a:t>
            </a:fld>
            <a:endParaRPr lang="el-G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A329804-A7F7-BCAD-0E1B-100C025367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20A3FF-5997-E882-285A-8EBDA2B820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1D9156-D998-4DA3-B90D-F1DFBF4A26ED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9805871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ED1AD-8C0E-D6D7-D9B4-B224D2AF2B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056DE8-B6CC-600C-754D-1B24406D69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A11C63-032E-3C78-476D-2E90BCF339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E798D1-80C4-4DB3-95A0-5F8449A495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7857E-9AAC-40D0-89D3-7562D22891E5}" type="datetimeFigureOut">
              <a:rPr lang="el-GR" smtClean="0"/>
              <a:t>16/5/2023</a:t>
            </a:fld>
            <a:endParaRPr lang="el-G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C8C196-4CDD-5144-5C42-A4BBD44328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B674AD-9B83-27F2-5333-05B9710EB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1D9156-D998-4DA3-B90D-F1DFBF4A26ED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7014070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780F8A-1269-31A3-8B08-86527299A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CC987B1-4A3A-B578-B039-9B05D251AE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l-G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021DC5-1822-E6D6-E519-68D873EC04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3A8812-5F0E-6E69-D65B-E0B6C7D697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7857E-9AAC-40D0-89D3-7562D22891E5}" type="datetimeFigureOut">
              <a:rPr lang="el-GR" smtClean="0"/>
              <a:t>16/5/2023</a:t>
            </a:fld>
            <a:endParaRPr lang="el-G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A5D154-FA0F-171A-72CF-5C9B1A5436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1E2B26-C5E6-20FD-CE67-1F0EBB9B6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1D9156-D998-4DA3-B90D-F1DFBF4A26ED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9290228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D567305-B6F3-B0BB-53DD-90A53F5D3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B76929-1384-A6AF-2305-1D5923890E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70B03E-742D-7735-5CA2-597B24CAB9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17857E-9AAC-40D0-89D3-7562D22891E5}" type="datetimeFigureOut">
              <a:rPr lang="el-GR" smtClean="0"/>
              <a:t>16/5/2023</a:t>
            </a:fld>
            <a:endParaRPr lang="el-G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547BCC-B60C-3ACD-DB1C-E9DB132DA0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l-G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9A7C9B-D580-3A6A-3046-149727D752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1D9156-D998-4DA3-B90D-F1DFBF4A26ED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5425516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l-G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consmalekkou/Service-Point-Placement-By-Customer-Geo-Location-Clustering" TargetMode="Externa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F428A5-75AB-86E8-F5C8-BCA5F358A3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21846"/>
            <a:ext cx="9144000" cy="1531088"/>
          </a:xfrm>
        </p:spPr>
        <p:txBody>
          <a:bodyPr anchor="t"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n-US" sz="4000" b="1" dirty="0">
                <a:solidFill>
                  <a:schemeClr val="tx2">
                    <a:lumMod val="75000"/>
                  </a:schemeClr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Service Point Placement By </a:t>
            </a:r>
            <a:br>
              <a:rPr lang="en-US" sz="4000" b="1" dirty="0">
                <a:solidFill>
                  <a:schemeClr val="tx2">
                    <a:lumMod val="75000"/>
                  </a:schemeClr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</a:br>
            <a:r>
              <a:rPr lang="en-US" sz="4000" b="1" dirty="0">
                <a:solidFill>
                  <a:schemeClr val="tx2">
                    <a:lumMod val="75000"/>
                  </a:schemeClr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Customer Geolocation Clustering</a:t>
            </a:r>
            <a:br>
              <a:rPr lang="el-GR" sz="1800" dirty="0">
                <a:effectLst/>
                <a:latin typeface="Linux Biolinum"/>
                <a:ea typeface="MS Gothic" panose="020B0609070205080204" pitchFamily="49" charset="-128"/>
                <a:cs typeface="Times New Roman" panose="02020603050405020304" pitchFamily="18" charset="0"/>
              </a:rPr>
            </a:br>
            <a:endParaRPr lang="el-GR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0D4543D-AD50-E050-BD55-54A7E58A30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0353" y="4463276"/>
            <a:ext cx="9144000" cy="1655762"/>
          </a:xfrm>
        </p:spPr>
        <p:txBody>
          <a:bodyPr>
            <a:normAutofit fontScale="92500" lnSpcReduction="10000"/>
          </a:bodyPr>
          <a:lstStyle/>
          <a:p>
            <a:pPr algn="l"/>
            <a:r>
              <a:rPr lang="en-US" sz="1800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By: Constantia Malekkou U214N2509</a:t>
            </a:r>
          </a:p>
          <a:p>
            <a:pPr algn="l"/>
            <a:r>
              <a:rPr lang="en-US" sz="1800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For: COMP592DL Project In Data Science</a:t>
            </a:r>
          </a:p>
          <a:p>
            <a:pPr algn="l"/>
            <a:r>
              <a:rPr lang="en-US" sz="1800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Supervisor: Dr Demetris </a:t>
            </a:r>
            <a:r>
              <a:rPr lang="en-US" sz="1800" dirty="0" err="1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Trihinas</a:t>
            </a:r>
            <a:endParaRPr lang="en-US" sz="1800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l"/>
            <a:r>
              <a:rPr lang="en-US" sz="1800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At: University of Nicosia</a:t>
            </a:r>
          </a:p>
          <a:p>
            <a:pPr algn="l"/>
            <a:r>
              <a:rPr lang="en-US" sz="1800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On: May 2023</a:t>
            </a:r>
          </a:p>
        </p:txBody>
      </p:sp>
    </p:spTree>
    <p:extLst>
      <p:ext uri="{BB962C8B-B14F-4D97-AF65-F5344CB8AC3E}">
        <p14:creationId xmlns:p14="http://schemas.microsoft.com/office/powerpoint/2010/main" val="24223395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C9890D6-E5CF-9F48-E106-67723C7427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026" y="1560946"/>
            <a:ext cx="6367003" cy="42019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E62AAE0-B6DF-4DD1-F666-171B4A263BAB}"/>
              </a:ext>
            </a:extLst>
          </p:cNvPr>
          <p:cNvSpPr txBox="1">
            <a:spLocks/>
          </p:cNvSpPr>
          <p:nvPr/>
        </p:nvSpPr>
        <p:spPr>
          <a:xfrm>
            <a:off x="610026" y="412409"/>
            <a:ext cx="10515600" cy="66278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ea typeface="Source Sans Pro" panose="020B0503030403020204" pitchFamily="34" charset="0"/>
                <a:cs typeface="Segoe UI" panose="020B0502040204020203" pitchFamily="34" charset="0"/>
              </a:rPr>
              <a:t>k-Means Clustering Results Detail</a:t>
            </a:r>
            <a:endParaRPr lang="el-GR" sz="3200" dirty="0">
              <a:latin typeface="Segoe UI" panose="020B0502040204020203" pitchFamily="34" charset="0"/>
              <a:ea typeface="Source Sans Pro" panose="020B0503030403020204" pitchFamily="34" charset="0"/>
              <a:cs typeface="Segoe UI" panose="020B05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34DC85-CF67-7293-BD7B-52E910B1DD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47" r="7820"/>
          <a:stretch/>
        </p:blipFill>
        <p:spPr>
          <a:xfrm>
            <a:off x="7513876" y="412409"/>
            <a:ext cx="4458383" cy="29144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2B23DDF-3D17-A111-FEB2-2CB1F3DCE98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693" r="13007"/>
          <a:stretch/>
        </p:blipFill>
        <p:spPr>
          <a:xfrm>
            <a:off x="7513876" y="3518356"/>
            <a:ext cx="4458383" cy="3189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477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871BD4A-3318-3CA4-A55A-ECD6C7B5AA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2232" y="1554551"/>
            <a:ext cx="3858163" cy="347711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444816-BC97-A93D-7F73-1E0E4E566ECC}"/>
              </a:ext>
            </a:extLst>
          </p:cNvPr>
          <p:cNvSpPr txBox="1">
            <a:spLocks/>
          </p:cNvSpPr>
          <p:nvPr/>
        </p:nvSpPr>
        <p:spPr>
          <a:xfrm>
            <a:off x="610026" y="412409"/>
            <a:ext cx="10515600" cy="66278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ea typeface="Source Sans Pro" panose="020B0503030403020204" pitchFamily="34" charset="0"/>
                <a:cs typeface="Segoe UI" panose="020B0502040204020203" pitchFamily="34" charset="0"/>
              </a:rPr>
              <a:t>Initial Service Points</a:t>
            </a:r>
            <a:endParaRPr lang="el-GR" sz="3200" dirty="0">
              <a:latin typeface="Segoe UI" panose="020B0502040204020203" pitchFamily="34" charset="0"/>
              <a:ea typeface="Source Sans Pro" panose="020B0503030403020204" pitchFamily="34" charset="0"/>
              <a:cs typeface="Segoe UI" panose="020B0502040204020203" pitchFamily="34" charset="0"/>
            </a:endParaRPr>
          </a:p>
        </p:txBody>
      </p:sp>
      <p:graphicFrame>
        <p:nvGraphicFramePr>
          <p:cNvPr id="4" name="Table 8">
            <a:extLst>
              <a:ext uri="{FF2B5EF4-FFF2-40B4-BE49-F238E27FC236}">
                <a16:creationId xmlns:a16="http://schemas.microsoft.com/office/drawing/2014/main" id="{E880754D-0741-D84F-5308-A85F311B1E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9543800"/>
              </p:ext>
            </p:extLst>
          </p:nvPr>
        </p:nvGraphicFramePr>
        <p:xfrm>
          <a:off x="7090760" y="5051645"/>
          <a:ext cx="3401109" cy="1127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33026">
                  <a:extLst>
                    <a:ext uri="{9D8B030D-6E8A-4147-A177-3AD203B41FA5}">
                      <a16:colId xmlns:a16="http://schemas.microsoft.com/office/drawing/2014/main" val="3033100703"/>
                    </a:ext>
                  </a:extLst>
                </a:gridCol>
                <a:gridCol w="1383030">
                  <a:extLst>
                    <a:ext uri="{9D8B030D-6E8A-4147-A177-3AD203B41FA5}">
                      <a16:colId xmlns:a16="http://schemas.microsoft.com/office/drawing/2014/main" val="2834174816"/>
                    </a:ext>
                  </a:extLst>
                </a:gridCol>
                <a:gridCol w="1085053">
                  <a:extLst>
                    <a:ext uri="{9D8B030D-6E8A-4147-A177-3AD203B41FA5}">
                      <a16:colId xmlns:a16="http://schemas.microsoft.com/office/drawing/2014/main" val="324972468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l-GR" sz="14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Number of Customers</a:t>
                      </a:r>
                      <a:endParaRPr lang="el-GR" sz="14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Percentage</a:t>
                      </a:r>
                      <a:endParaRPr lang="el-GR" sz="14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8454612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Comp A</a:t>
                      </a:r>
                      <a:endParaRPr lang="el-GR" sz="14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125.520</a:t>
                      </a:r>
                      <a:endParaRPr lang="el-GR" sz="14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57,6%</a:t>
                      </a:r>
                      <a:endParaRPr lang="el-GR" sz="14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8549824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Comp B</a:t>
                      </a:r>
                      <a:endParaRPr lang="el-GR" sz="14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92.268</a:t>
                      </a:r>
                      <a:endParaRPr lang="el-GR" sz="14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42,4%</a:t>
                      </a:r>
                      <a:endParaRPr lang="el-GR" sz="14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9647385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562D4434-4596-C781-9A95-800D1E2CBF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026" y="1323641"/>
            <a:ext cx="3734321" cy="3620005"/>
          </a:xfrm>
          <a:prstGeom prst="rect">
            <a:avLst/>
          </a:prstGeom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D40C6ECA-913D-645F-8585-0D3CD5D93A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7666227"/>
              </p:ext>
            </p:extLst>
          </p:nvPr>
        </p:nvGraphicFramePr>
        <p:xfrm>
          <a:off x="776631" y="5031661"/>
          <a:ext cx="3401109" cy="1219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56314">
                  <a:extLst>
                    <a:ext uri="{9D8B030D-6E8A-4147-A177-3AD203B41FA5}">
                      <a16:colId xmlns:a16="http://schemas.microsoft.com/office/drawing/2014/main" val="3033100703"/>
                    </a:ext>
                  </a:extLst>
                </a:gridCol>
                <a:gridCol w="2244795">
                  <a:extLst>
                    <a:ext uri="{9D8B030D-6E8A-4147-A177-3AD203B41FA5}">
                      <a16:colId xmlns:a16="http://schemas.microsoft.com/office/drawing/2014/main" val="2834174816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endParaRPr lang="el-GR" sz="14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Number of Service Points</a:t>
                      </a:r>
                      <a:endParaRPr lang="el-GR" sz="14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8765865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Comp A</a:t>
                      </a:r>
                      <a:endParaRPr lang="el-GR" sz="14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60</a:t>
                      </a:r>
                      <a:endParaRPr lang="el-GR" sz="14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85498240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Comp B</a:t>
                      </a:r>
                      <a:endParaRPr lang="el-GR" sz="14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42</a:t>
                      </a:r>
                      <a:endParaRPr lang="el-GR" sz="14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9647385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Model</a:t>
                      </a:r>
                      <a:endParaRPr lang="el-GR" sz="14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37</a:t>
                      </a:r>
                      <a:endParaRPr lang="el-GR" sz="14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788344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025955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6AE7E14-4446-6741-EB21-06D99762F4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592" y="1295623"/>
            <a:ext cx="8940467" cy="50094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F3505AF-8D3E-4684-E136-F496CF5F4FC5}"/>
              </a:ext>
            </a:extLst>
          </p:cNvPr>
          <p:cNvSpPr txBox="1">
            <a:spLocks/>
          </p:cNvSpPr>
          <p:nvPr/>
        </p:nvSpPr>
        <p:spPr>
          <a:xfrm>
            <a:off x="610026" y="412409"/>
            <a:ext cx="10515600" cy="66278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ea typeface="Source Sans Pro" panose="020B0503030403020204" pitchFamily="34" charset="0"/>
                <a:cs typeface="Segoe UI" panose="020B0502040204020203" pitchFamily="34" charset="0"/>
              </a:rPr>
              <a:t>Distance to Nearest Service Point</a:t>
            </a:r>
            <a:endParaRPr lang="el-GR" sz="3200" dirty="0">
              <a:latin typeface="Segoe UI" panose="020B0502040204020203" pitchFamily="34" charset="0"/>
              <a:ea typeface="Source Sans Pro" panose="020B0503030403020204" pitchFamily="34" charset="0"/>
              <a:cs typeface="Segoe UI" panose="020B0502040204020203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8450B30-2FD1-F45D-20DD-4CB788D39218}"/>
              </a:ext>
            </a:extLst>
          </p:cNvPr>
          <p:cNvCxnSpPr/>
          <p:nvPr/>
        </p:nvCxnSpPr>
        <p:spPr>
          <a:xfrm flipH="1">
            <a:off x="1807535" y="2668772"/>
            <a:ext cx="1339702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E310BD6-739B-EF67-57AE-04FE51C89059}"/>
              </a:ext>
            </a:extLst>
          </p:cNvPr>
          <p:cNvCxnSpPr/>
          <p:nvPr/>
        </p:nvCxnSpPr>
        <p:spPr>
          <a:xfrm flipH="1">
            <a:off x="1807535" y="1690577"/>
            <a:ext cx="4060291" cy="0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9564F55-0278-3E65-427A-6313B2B38306}"/>
              </a:ext>
            </a:extLst>
          </p:cNvPr>
          <p:cNvCxnSpPr/>
          <p:nvPr/>
        </p:nvCxnSpPr>
        <p:spPr>
          <a:xfrm flipH="1">
            <a:off x="1807535" y="3429000"/>
            <a:ext cx="6741042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A7D30540-B9B5-B4F5-1486-1590ECC22F13}"/>
              </a:ext>
            </a:extLst>
          </p:cNvPr>
          <p:cNvSpPr/>
          <p:nvPr/>
        </p:nvSpPr>
        <p:spPr>
          <a:xfrm>
            <a:off x="1807535" y="5550195"/>
            <a:ext cx="8080744" cy="138190"/>
          </a:xfrm>
          <a:prstGeom prst="rect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9191D5-1217-FDEF-3CE8-6A868E2BD08B}"/>
              </a:ext>
            </a:extLst>
          </p:cNvPr>
          <p:cNvSpPr txBox="1"/>
          <p:nvPr/>
        </p:nvSpPr>
        <p:spPr>
          <a:xfrm rot="16200000">
            <a:off x="903996" y="3244333"/>
            <a:ext cx="987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Distance</a:t>
            </a:r>
            <a:endParaRPr lang="el-GR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53849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F22F07C-FF40-7DE1-C5F8-FD9FE51F41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3166"/>
          <a:stretch/>
        </p:blipFill>
        <p:spPr>
          <a:xfrm>
            <a:off x="975576" y="1729408"/>
            <a:ext cx="4338432" cy="428616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A9C6D4F-7059-FFD6-5176-D055D2C73D66}"/>
              </a:ext>
            </a:extLst>
          </p:cNvPr>
          <p:cNvSpPr txBox="1">
            <a:spLocks/>
          </p:cNvSpPr>
          <p:nvPr/>
        </p:nvSpPr>
        <p:spPr>
          <a:xfrm>
            <a:off x="610026" y="412408"/>
            <a:ext cx="11071434" cy="982051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ea typeface="Source Sans Pro" panose="020B0503030403020204" pitchFamily="34" charset="0"/>
                <a:cs typeface="Segoe UI" panose="020B0502040204020203" pitchFamily="34" charset="0"/>
              </a:rPr>
              <a:t>Distance to Nearest Service Point</a:t>
            </a:r>
          </a:p>
          <a:p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ea typeface="Source Sans Pro" panose="020B0503030403020204" pitchFamily="34" charset="0"/>
                <a:cs typeface="Segoe UI" panose="020B0502040204020203" pitchFamily="34" charset="0"/>
              </a:rPr>
              <a:t>(5</a:t>
            </a:r>
            <a:r>
              <a:rPr lang="en-US" sz="3200" b="1" baseline="30000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ea typeface="Source Sans Pro" panose="020B0503030403020204" pitchFamily="34" charset="0"/>
                <a:cs typeface="Segoe UI" panose="020B0502040204020203" pitchFamily="34" charset="0"/>
              </a:rPr>
              <a:t>th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ea typeface="Source Sans Pro" panose="020B0503030403020204" pitchFamily="34" charset="0"/>
                <a:cs typeface="Segoe UI" panose="020B0502040204020203" pitchFamily="34" charset="0"/>
              </a:rPr>
              <a:t> and 95</a:t>
            </a:r>
            <a:r>
              <a:rPr lang="en-US" sz="3200" b="1" baseline="30000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ea typeface="Source Sans Pro" panose="020B0503030403020204" pitchFamily="34" charset="0"/>
                <a:cs typeface="Segoe UI" panose="020B0502040204020203" pitchFamily="34" charset="0"/>
              </a:rPr>
              <a:t>th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ea typeface="Source Sans Pro" panose="020B0503030403020204" pitchFamily="34" charset="0"/>
                <a:cs typeface="Segoe UI" panose="020B0502040204020203" pitchFamily="34" charset="0"/>
              </a:rPr>
              <a:t> Percentile)</a:t>
            </a:r>
            <a:endParaRPr lang="el-GR" sz="3200" dirty="0">
              <a:latin typeface="Segoe UI" panose="020B0502040204020203" pitchFamily="34" charset="0"/>
              <a:ea typeface="Source Sans Pro" panose="020B0503030403020204" pitchFamily="34" charset="0"/>
              <a:cs typeface="Segoe UI" panose="020B0502040204020203" pitchFamily="34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BEA1395-9E39-3AC8-0D09-5946BCB82D51}"/>
              </a:ext>
            </a:extLst>
          </p:cNvPr>
          <p:cNvGrpSpPr/>
          <p:nvPr/>
        </p:nvGrpSpPr>
        <p:grpSpPr>
          <a:xfrm>
            <a:off x="6678591" y="1729409"/>
            <a:ext cx="4246608" cy="4286167"/>
            <a:chOff x="6678591" y="1729409"/>
            <a:chExt cx="4246608" cy="428616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417E72D-F468-5C4B-B788-EC6939EEF4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6517" r="7641"/>
            <a:stretch/>
          </p:blipFill>
          <p:spPr>
            <a:xfrm>
              <a:off x="6678591" y="1729409"/>
              <a:ext cx="4246608" cy="4286167"/>
            </a:xfrm>
            <a:prstGeom prst="rect">
              <a:avLst/>
            </a:prstGeom>
          </p:spPr>
        </p:pic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9C7A45E6-4DEC-B481-78B8-D3870363ECD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37408" y="4057009"/>
              <a:ext cx="3344842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E033207B-A5A5-FA8F-B7C3-388F83F529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37408" y="2366297"/>
              <a:ext cx="2120880" cy="0"/>
            </a:xfrm>
            <a:prstGeom prst="line">
              <a:avLst/>
            </a:prstGeom>
            <a:ln w="19050">
              <a:solidFill>
                <a:srgbClr val="008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C20BAADA-1976-E842-A972-F734233278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37408" y="2133599"/>
              <a:ext cx="901680" cy="0"/>
            </a:xfrm>
            <a:prstGeom prst="line">
              <a:avLst/>
            </a:prstGeom>
            <a:ln w="19050">
              <a:solidFill>
                <a:srgbClr val="0000FF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562076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E98A1AB-5940-4913-DB5F-E019D5C7FA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992" y="1510597"/>
            <a:ext cx="8896515" cy="48140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9819030-3BD6-2F53-963D-1C70AC684992}"/>
              </a:ext>
            </a:extLst>
          </p:cNvPr>
          <p:cNvSpPr txBox="1">
            <a:spLocks/>
          </p:cNvSpPr>
          <p:nvPr/>
        </p:nvSpPr>
        <p:spPr>
          <a:xfrm>
            <a:off x="610026" y="412409"/>
            <a:ext cx="10515600" cy="66278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ea typeface="Source Sans Pro" panose="020B0503030403020204" pitchFamily="34" charset="0"/>
                <a:cs typeface="Segoe UI" panose="020B0502040204020203" pitchFamily="34" charset="0"/>
              </a:rPr>
              <a:t>Distance to Nearest Service Point Group</a:t>
            </a:r>
            <a:endParaRPr lang="el-GR" sz="3200" dirty="0">
              <a:latin typeface="Segoe UI" panose="020B0502040204020203" pitchFamily="34" charset="0"/>
              <a:ea typeface="Source Sans Pro" panose="020B0503030403020204" pitchFamily="34" charset="0"/>
              <a:cs typeface="Segoe UI" panose="020B0502040204020203" pitchFamily="34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0BEFB31-B743-0B62-F94B-5D9AD792E1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1704467"/>
              </p:ext>
            </p:extLst>
          </p:nvPr>
        </p:nvGraphicFramePr>
        <p:xfrm>
          <a:off x="5431933" y="2600398"/>
          <a:ext cx="6413073" cy="2250425"/>
        </p:xfrm>
        <a:graphic>
          <a:graphicData uri="http://schemas.openxmlformats.org/drawingml/2006/table">
            <a:tbl>
              <a:tblPr>
                <a:tableStyleId>{793D81CF-94F2-401A-BA57-92F5A7B2D0C5}</a:tableStyleId>
              </a:tblPr>
              <a:tblGrid>
                <a:gridCol w="1305760">
                  <a:extLst>
                    <a:ext uri="{9D8B030D-6E8A-4147-A177-3AD203B41FA5}">
                      <a16:colId xmlns:a16="http://schemas.microsoft.com/office/drawing/2014/main" val="691917985"/>
                    </a:ext>
                  </a:extLst>
                </a:gridCol>
                <a:gridCol w="933233">
                  <a:extLst>
                    <a:ext uri="{9D8B030D-6E8A-4147-A177-3AD203B41FA5}">
                      <a16:colId xmlns:a16="http://schemas.microsoft.com/office/drawing/2014/main" val="1727435901"/>
                    </a:ext>
                  </a:extLst>
                </a:gridCol>
                <a:gridCol w="933233">
                  <a:extLst>
                    <a:ext uri="{9D8B030D-6E8A-4147-A177-3AD203B41FA5}">
                      <a16:colId xmlns:a16="http://schemas.microsoft.com/office/drawing/2014/main" val="2884145739"/>
                    </a:ext>
                  </a:extLst>
                </a:gridCol>
                <a:gridCol w="933233">
                  <a:extLst>
                    <a:ext uri="{9D8B030D-6E8A-4147-A177-3AD203B41FA5}">
                      <a16:colId xmlns:a16="http://schemas.microsoft.com/office/drawing/2014/main" val="1652250697"/>
                    </a:ext>
                  </a:extLst>
                </a:gridCol>
                <a:gridCol w="737369">
                  <a:extLst>
                    <a:ext uri="{9D8B030D-6E8A-4147-A177-3AD203B41FA5}">
                      <a16:colId xmlns:a16="http://schemas.microsoft.com/office/drawing/2014/main" val="2931761859"/>
                    </a:ext>
                  </a:extLst>
                </a:gridCol>
                <a:gridCol w="737369">
                  <a:extLst>
                    <a:ext uri="{9D8B030D-6E8A-4147-A177-3AD203B41FA5}">
                      <a16:colId xmlns:a16="http://schemas.microsoft.com/office/drawing/2014/main" val="2923205054"/>
                    </a:ext>
                  </a:extLst>
                </a:gridCol>
                <a:gridCol w="832876">
                  <a:extLst>
                    <a:ext uri="{9D8B030D-6E8A-4147-A177-3AD203B41FA5}">
                      <a16:colId xmlns:a16="http://schemas.microsoft.com/office/drawing/2014/main" val="3157405935"/>
                    </a:ext>
                  </a:extLst>
                </a:gridCol>
              </a:tblGrid>
              <a:tr h="281375">
                <a:tc rowSpan="2"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Distance Group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CompA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l-G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CompB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l-G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Model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l-G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4130717"/>
                  </a:ext>
                </a:extLst>
              </a:tr>
              <a:tr h="281375">
                <a:tc vMerge="1">
                  <a:txBody>
                    <a:bodyPr/>
                    <a:lstStyle/>
                    <a:p>
                      <a:endParaRPr lang="el-G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l-GR" sz="12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%</a:t>
                      </a:r>
                      <a:endParaRPr lang="el-GR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l-GR" sz="12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%</a:t>
                      </a:r>
                      <a:endParaRPr lang="el-GR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l-GR" sz="12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%</a:t>
                      </a:r>
                      <a:endParaRPr lang="el-GR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2835819"/>
                  </a:ext>
                </a:extLst>
              </a:tr>
              <a:tr h="28137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&lt;1 km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l-GR" sz="12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        163.600 </a:t>
                      </a:r>
                      <a:endParaRPr lang="el-GR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l-GR" sz="12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75,12%</a:t>
                      </a:r>
                      <a:endParaRPr lang="el-GR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l-GR" sz="12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        132.461 </a:t>
                      </a:r>
                      <a:endParaRPr lang="el-GR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l-GR" sz="12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60,82%</a:t>
                      </a:r>
                      <a:endParaRPr lang="el-GR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l-GR" sz="1200" u="none" strike="noStrike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  132.432 </a:t>
                      </a:r>
                      <a:endParaRPr lang="el-GR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l-GR" sz="12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60,81%</a:t>
                      </a:r>
                      <a:endParaRPr lang="el-GR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0776725"/>
                  </a:ext>
                </a:extLst>
              </a:tr>
              <a:tr h="28137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1-5 km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l-GR" sz="12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          38.705 </a:t>
                      </a:r>
                      <a:endParaRPr lang="el-GR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l-GR" sz="12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17,77%</a:t>
                      </a:r>
                      <a:endParaRPr lang="el-GR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l-GR" sz="12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          68.108 </a:t>
                      </a:r>
                      <a:endParaRPr lang="el-GR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l-GR" sz="12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31,27%</a:t>
                      </a:r>
                      <a:endParaRPr lang="el-GR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l-GR" sz="1200" u="none" strike="noStrike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    80.455 </a:t>
                      </a:r>
                      <a:endParaRPr lang="el-GR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l-GR" sz="12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36,94%</a:t>
                      </a:r>
                      <a:endParaRPr lang="el-GR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9009495"/>
                  </a:ext>
                </a:extLst>
              </a:tr>
              <a:tr h="28137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5-10 km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l-GR" sz="12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          11.593 </a:t>
                      </a:r>
                      <a:endParaRPr lang="el-GR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l-GR" sz="12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5,32%</a:t>
                      </a:r>
                      <a:endParaRPr lang="el-GR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l-GR" sz="12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          10.992 </a:t>
                      </a:r>
                      <a:endParaRPr lang="el-GR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l-GR" sz="12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5,05%</a:t>
                      </a:r>
                      <a:endParaRPr lang="el-GR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l-GR" sz="12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       4.267 </a:t>
                      </a:r>
                      <a:endParaRPr lang="el-GR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l-GR" sz="12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1,96%</a:t>
                      </a:r>
                      <a:endParaRPr lang="el-GR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285167"/>
                  </a:ext>
                </a:extLst>
              </a:tr>
              <a:tr h="28137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10-20 km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l-GR" sz="12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            3.531 </a:t>
                      </a:r>
                      <a:endParaRPr lang="el-GR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l-GR" sz="12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1,62%</a:t>
                      </a:r>
                      <a:endParaRPr lang="el-GR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l-GR" sz="12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            4.824 </a:t>
                      </a:r>
                      <a:endParaRPr lang="el-GR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l-GR" sz="12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2,21%</a:t>
                      </a:r>
                      <a:endParaRPr lang="el-GR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l-GR" sz="12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          631 </a:t>
                      </a:r>
                      <a:endParaRPr lang="el-GR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l-GR" sz="12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0,29%</a:t>
                      </a:r>
                      <a:endParaRPr lang="el-GR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9741414"/>
                  </a:ext>
                </a:extLst>
              </a:tr>
              <a:tr h="2808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&gt;20 km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l-GR" sz="12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              359 </a:t>
                      </a:r>
                      <a:endParaRPr lang="el-GR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l-GR" sz="12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0,16%</a:t>
                      </a:r>
                      <a:endParaRPr lang="el-GR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l-GR" sz="12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          1.403 </a:t>
                      </a:r>
                      <a:endParaRPr lang="el-GR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l-GR" sz="12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0,64%</a:t>
                      </a:r>
                      <a:endParaRPr lang="el-GR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l-GR" sz="12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              3 </a:t>
                      </a:r>
                      <a:endParaRPr lang="el-GR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l-GR" sz="12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0,00%</a:t>
                      </a:r>
                      <a:endParaRPr lang="el-GR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2118550"/>
                  </a:ext>
                </a:extLst>
              </a:tr>
              <a:tr h="28137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Total Customers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l-GR" sz="1200" u="none" strike="noStrike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        217.788 </a:t>
                      </a:r>
                      <a:endParaRPr lang="el-GR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l-GR" sz="12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100,00%</a:t>
                      </a:r>
                      <a:endParaRPr lang="el-GR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l-GR" sz="12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        217.788 </a:t>
                      </a:r>
                      <a:endParaRPr lang="el-GR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l-GR" sz="12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100,00%</a:t>
                      </a:r>
                      <a:endParaRPr lang="el-GR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l-GR" sz="12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  217.788 </a:t>
                      </a:r>
                      <a:endParaRPr lang="el-GR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l-GR" sz="12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100,00%</a:t>
                      </a:r>
                      <a:endParaRPr lang="el-GR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38590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648863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F989CA5-E7BA-D955-DE86-43A73D9D8C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469" y="1309905"/>
            <a:ext cx="7830643" cy="5220429"/>
          </a:xfrm>
          <a:prstGeom prst="rect">
            <a:avLst/>
          </a:prstGeom>
        </p:spPr>
      </p:pic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9771E544-AB20-1CF1-DF36-BC1EE96EA1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1742665"/>
              </p:ext>
            </p:extLst>
          </p:nvPr>
        </p:nvGraphicFramePr>
        <p:xfrm>
          <a:off x="5449130" y="2446920"/>
          <a:ext cx="6349169" cy="2010784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319970">
                  <a:extLst>
                    <a:ext uri="{9D8B030D-6E8A-4147-A177-3AD203B41FA5}">
                      <a16:colId xmlns:a16="http://schemas.microsoft.com/office/drawing/2014/main" val="4263012237"/>
                    </a:ext>
                  </a:extLst>
                </a:gridCol>
                <a:gridCol w="1219697">
                  <a:extLst>
                    <a:ext uri="{9D8B030D-6E8A-4147-A177-3AD203B41FA5}">
                      <a16:colId xmlns:a16="http://schemas.microsoft.com/office/drawing/2014/main" val="932068491"/>
                    </a:ext>
                  </a:extLst>
                </a:gridCol>
                <a:gridCol w="634917">
                  <a:extLst>
                    <a:ext uri="{9D8B030D-6E8A-4147-A177-3AD203B41FA5}">
                      <a16:colId xmlns:a16="http://schemas.microsoft.com/office/drawing/2014/main" val="1569017362"/>
                    </a:ext>
                  </a:extLst>
                </a:gridCol>
                <a:gridCol w="634917">
                  <a:extLst>
                    <a:ext uri="{9D8B030D-6E8A-4147-A177-3AD203B41FA5}">
                      <a16:colId xmlns:a16="http://schemas.microsoft.com/office/drawing/2014/main" val="3459792838"/>
                    </a:ext>
                  </a:extLst>
                </a:gridCol>
                <a:gridCol w="634917">
                  <a:extLst>
                    <a:ext uri="{9D8B030D-6E8A-4147-A177-3AD203B41FA5}">
                      <a16:colId xmlns:a16="http://schemas.microsoft.com/office/drawing/2014/main" val="3259517316"/>
                    </a:ext>
                  </a:extLst>
                </a:gridCol>
                <a:gridCol w="634917">
                  <a:extLst>
                    <a:ext uri="{9D8B030D-6E8A-4147-A177-3AD203B41FA5}">
                      <a16:colId xmlns:a16="http://schemas.microsoft.com/office/drawing/2014/main" val="2406765681"/>
                    </a:ext>
                  </a:extLst>
                </a:gridCol>
                <a:gridCol w="634917">
                  <a:extLst>
                    <a:ext uri="{9D8B030D-6E8A-4147-A177-3AD203B41FA5}">
                      <a16:colId xmlns:a16="http://schemas.microsoft.com/office/drawing/2014/main" val="4029907370"/>
                    </a:ext>
                  </a:extLst>
                </a:gridCol>
                <a:gridCol w="634917">
                  <a:extLst>
                    <a:ext uri="{9D8B030D-6E8A-4147-A177-3AD203B41FA5}">
                      <a16:colId xmlns:a16="http://schemas.microsoft.com/office/drawing/2014/main" val="3124536149"/>
                    </a:ext>
                  </a:extLst>
                </a:gridCol>
              </a:tblGrid>
              <a:tr h="251348">
                <a:tc rowSpan="2">
                  <a:txBody>
                    <a:bodyPr/>
                    <a:lstStyle/>
                    <a:p>
                      <a:pPr algn="l" fontAlgn="t"/>
                      <a:r>
                        <a:rPr lang="en-US" sz="12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Service Point </a:t>
                      </a:r>
                    </a:p>
                    <a:p>
                      <a:pPr algn="l" fontAlgn="t"/>
                      <a:r>
                        <a:rPr lang="en-US" sz="12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Size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/>
                </a:tc>
                <a:tc rowSpan="2">
                  <a:txBody>
                    <a:bodyPr/>
                    <a:lstStyle/>
                    <a:p>
                      <a:pPr algn="l" fontAlgn="t"/>
                      <a:r>
                        <a:rPr lang="en-US" sz="12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Customers Serviced Group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CompA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l-G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CompB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l-G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Model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l-G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0296970"/>
                  </a:ext>
                </a:extLst>
              </a:tr>
              <a:tr h="251348">
                <a:tc vMerge="1">
                  <a:txBody>
                    <a:bodyPr/>
                    <a:lstStyle/>
                    <a:p>
                      <a:endParaRPr lang="el-G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l-G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l-GR" sz="12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%</a:t>
                      </a:r>
                      <a:endParaRPr lang="el-GR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l-GR" sz="1200" u="none" strike="noStrike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%</a:t>
                      </a:r>
                      <a:endParaRPr lang="el-GR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l-GR" sz="1200" u="none" strike="noStrike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%</a:t>
                      </a:r>
                      <a:endParaRPr lang="el-GR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5384137"/>
                  </a:ext>
                </a:extLst>
              </a:tr>
              <a:tr h="251348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ATM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Under 500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l-GR" sz="1200" u="none" strike="noStrike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</a:t>
                      </a:r>
                      <a:endParaRPr lang="el-GR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l-GR" sz="12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3,33%</a:t>
                      </a:r>
                      <a:endParaRPr lang="el-GR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l-GR" sz="1200" u="none" strike="noStrike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l-GR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l-GR" sz="12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0,00%</a:t>
                      </a:r>
                      <a:endParaRPr lang="el-GR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l-GR" sz="12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4</a:t>
                      </a:r>
                      <a:endParaRPr lang="el-GR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l-GR" sz="1200" u="none" strike="noStrike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10,81%</a:t>
                      </a:r>
                      <a:endParaRPr lang="el-GR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3518050"/>
                  </a:ext>
                </a:extLst>
              </a:tr>
              <a:tr h="251348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Small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l-GR" sz="12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500 - 2.000</a:t>
                      </a:r>
                      <a:endParaRPr lang="el-GR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l-GR" sz="12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22</a:t>
                      </a:r>
                      <a:endParaRPr lang="el-GR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l-GR" sz="12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36,67%</a:t>
                      </a:r>
                      <a:endParaRPr lang="el-GR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l-GR" sz="1200" u="none" strike="noStrike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8</a:t>
                      </a:r>
                      <a:endParaRPr lang="el-GR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l-GR" sz="12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19,05%</a:t>
                      </a:r>
                      <a:endParaRPr lang="el-GR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l-GR" sz="12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12</a:t>
                      </a:r>
                      <a:endParaRPr lang="el-GR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l-GR" sz="12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32,43%</a:t>
                      </a:r>
                      <a:endParaRPr lang="el-GR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4251314"/>
                  </a:ext>
                </a:extLst>
              </a:tr>
              <a:tr h="251348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Medium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l-GR" sz="1200" u="none" strike="noStrike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2.000 - 10.000</a:t>
                      </a:r>
                      <a:endParaRPr lang="el-GR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l-GR" sz="12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32</a:t>
                      </a:r>
                      <a:endParaRPr lang="el-GR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l-GR" sz="12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53,33%</a:t>
                      </a:r>
                      <a:endParaRPr lang="el-GR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l-GR" sz="1200" u="none" strike="noStrike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30</a:t>
                      </a:r>
                      <a:endParaRPr lang="el-GR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l-GR" sz="12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71,43%</a:t>
                      </a:r>
                      <a:endParaRPr lang="el-GR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l-GR" sz="12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16</a:t>
                      </a:r>
                      <a:endParaRPr lang="el-GR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l-GR" sz="12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43,24%</a:t>
                      </a:r>
                      <a:endParaRPr lang="el-GR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5982292"/>
                  </a:ext>
                </a:extLst>
              </a:tr>
              <a:tr h="251348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Large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l-GR" sz="1200" u="none" strike="noStrike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10.000 - 20.000</a:t>
                      </a:r>
                      <a:endParaRPr lang="el-GR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l-GR" sz="1200" u="none" strike="noStrike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3</a:t>
                      </a:r>
                      <a:endParaRPr lang="el-GR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l-GR" sz="12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5,00%</a:t>
                      </a:r>
                      <a:endParaRPr lang="el-GR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l-GR" sz="12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3</a:t>
                      </a:r>
                      <a:endParaRPr lang="el-GR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l-GR" sz="12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7,14%</a:t>
                      </a:r>
                      <a:endParaRPr lang="el-GR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l-GR" sz="1200" u="none" strike="noStrike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3</a:t>
                      </a:r>
                      <a:endParaRPr lang="el-GR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l-GR" sz="12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8,11%</a:t>
                      </a:r>
                      <a:endParaRPr lang="el-GR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218201"/>
                  </a:ext>
                </a:extLst>
              </a:tr>
              <a:tr h="251348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Extra Large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Over 20.000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l-GR" sz="1200" u="none" strike="noStrike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l-GR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l-GR" sz="12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1,67%</a:t>
                      </a:r>
                      <a:endParaRPr lang="el-GR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l-GR" sz="1200" u="none" strike="noStrike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l-GR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l-GR" sz="12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2,38%</a:t>
                      </a:r>
                      <a:endParaRPr lang="el-GR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l-GR" sz="12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</a:t>
                      </a:r>
                      <a:endParaRPr lang="el-GR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l-GR" sz="12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5,41%</a:t>
                      </a:r>
                      <a:endParaRPr lang="el-GR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3914465"/>
                  </a:ext>
                </a:extLst>
              </a:tr>
              <a:tr h="251348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Total Service Points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l-G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l-GR" sz="1200" u="none" strike="noStrike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60</a:t>
                      </a:r>
                      <a:endParaRPr lang="el-GR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l-GR" sz="12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100%</a:t>
                      </a:r>
                      <a:endParaRPr lang="el-GR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l-GR" sz="1200" u="none" strike="noStrike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42</a:t>
                      </a:r>
                      <a:endParaRPr lang="el-GR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l-GR" sz="12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100%</a:t>
                      </a:r>
                      <a:endParaRPr lang="el-GR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l-GR" sz="1200" u="none" strike="noStrike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37</a:t>
                      </a:r>
                      <a:endParaRPr lang="el-GR" sz="12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l-GR" sz="12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100%</a:t>
                      </a:r>
                      <a:endParaRPr lang="el-GR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597845"/>
                  </a:ext>
                </a:extLst>
              </a:tr>
            </a:tbl>
          </a:graphicData>
        </a:graphic>
      </p:graphicFrame>
      <p:sp>
        <p:nvSpPr>
          <p:cNvPr id="4" name="Title 1">
            <a:extLst>
              <a:ext uri="{FF2B5EF4-FFF2-40B4-BE49-F238E27FC236}">
                <a16:creationId xmlns:a16="http://schemas.microsoft.com/office/drawing/2014/main" id="{A2E3E04F-D7F8-E8C9-10B5-BFA9E1057EDA}"/>
              </a:ext>
            </a:extLst>
          </p:cNvPr>
          <p:cNvSpPr txBox="1">
            <a:spLocks/>
          </p:cNvSpPr>
          <p:nvPr/>
        </p:nvSpPr>
        <p:spPr>
          <a:xfrm>
            <a:off x="610026" y="412409"/>
            <a:ext cx="10515600" cy="66278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ea typeface="Source Sans Pro" panose="020B0503030403020204" pitchFamily="34" charset="0"/>
                <a:cs typeface="Segoe UI" panose="020B0502040204020203" pitchFamily="34" charset="0"/>
              </a:rPr>
              <a:t>Service Point Size</a:t>
            </a:r>
            <a:endParaRPr lang="el-GR" sz="3200" dirty="0">
              <a:latin typeface="Segoe UI" panose="020B0502040204020203" pitchFamily="34" charset="0"/>
              <a:ea typeface="Source Sans Pro" panose="020B0503030403020204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49222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2E1953F-9ED4-B89D-5452-91551397DD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026" y="1415712"/>
            <a:ext cx="8772585" cy="50298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541AF8B-0AF7-29B2-1626-2A73693BF892}"/>
              </a:ext>
            </a:extLst>
          </p:cNvPr>
          <p:cNvSpPr txBox="1">
            <a:spLocks/>
          </p:cNvSpPr>
          <p:nvPr/>
        </p:nvSpPr>
        <p:spPr>
          <a:xfrm>
            <a:off x="610026" y="412409"/>
            <a:ext cx="10515600" cy="66278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ea typeface="Source Sans Pro" panose="020B0503030403020204" pitchFamily="34" charset="0"/>
                <a:cs typeface="Segoe UI" panose="020B0502040204020203" pitchFamily="34" charset="0"/>
              </a:rPr>
              <a:t>Service Point Spatial Distribution with Size</a:t>
            </a:r>
            <a:endParaRPr lang="el-GR" sz="3200" dirty="0">
              <a:latin typeface="Segoe UI" panose="020B0502040204020203" pitchFamily="34" charset="0"/>
              <a:ea typeface="Source Sans Pro" panose="020B0503030403020204" pitchFamily="34" charset="0"/>
              <a:cs typeface="Segoe UI" panose="020B0502040204020203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3BB2C2C-8291-F5D5-AC1A-5D0ACDD93A2C}"/>
              </a:ext>
            </a:extLst>
          </p:cNvPr>
          <p:cNvSpPr/>
          <p:nvPr/>
        </p:nvSpPr>
        <p:spPr>
          <a:xfrm>
            <a:off x="5295900" y="2027691"/>
            <a:ext cx="1016000" cy="1435438"/>
          </a:xfrm>
          <a:prstGeom prst="rect">
            <a:avLst/>
          </a:prstGeom>
          <a:solidFill>
            <a:schemeClr val="bg1">
              <a:lumMod val="85000"/>
              <a:alpha val="52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B96D4CF-0DEC-215C-31F8-98619EF2D6AF}"/>
              </a:ext>
            </a:extLst>
          </p:cNvPr>
          <p:cNvSpPr/>
          <p:nvPr/>
        </p:nvSpPr>
        <p:spPr>
          <a:xfrm>
            <a:off x="5715000" y="2851150"/>
            <a:ext cx="2222500" cy="1555750"/>
          </a:xfrm>
          <a:prstGeom prst="rect">
            <a:avLst/>
          </a:prstGeom>
          <a:solidFill>
            <a:schemeClr val="bg1">
              <a:lumMod val="85000"/>
              <a:alpha val="52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12E6C89-1B6F-BBA8-C417-0C1B9E49A101}"/>
              </a:ext>
            </a:extLst>
          </p:cNvPr>
          <p:cNvSpPr/>
          <p:nvPr/>
        </p:nvSpPr>
        <p:spPr>
          <a:xfrm>
            <a:off x="4546600" y="3803650"/>
            <a:ext cx="1498600" cy="1289050"/>
          </a:xfrm>
          <a:prstGeom prst="rect">
            <a:avLst/>
          </a:prstGeom>
          <a:solidFill>
            <a:schemeClr val="bg1">
              <a:lumMod val="85000"/>
              <a:alpha val="52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9FBCE10-1F86-1DEF-FFDD-CC9236951498}"/>
              </a:ext>
            </a:extLst>
          </p:cNvPr>
          <p:cNvSpPr/>
          <p:nvPr/>
        </p:nvSpPr>
        <p:spPr>
          <a:xfrm>
            <a:off x="3549650" y="2057400"/>
            <a:ext cx="1593850" cy="1405729"/>
          </a:xfrm>
          <a:prstGeom prst="rect">
            <a:avLst/>
          </a:prstGeom>
          <a:solidFill>
            <a:schemeClr val="bg1">
              <a:lumMod val="85000"/>
              <a:alpha val="52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904C4C7-9851-8BCF-17DC-F889BF602D98}"/>
              </a:ext>
            </a:extLst>
          </p:cNvPr>
          <p:cNvSpPr/>
          <p:nvPr/>
        </p:nvSpPr>
        <p:spPr>
          <a:xfrm>
            <a:off x="6221655" y="2057400"/>
            <a:ext cx="1041400" cy="952500"/>
          </a:xfrm>
          <a:prstGeom prst="rect">
            <a:avLst/>
          </a:prstGeom>
          <a:solidFill>
            <a:schemeClr val="bg1">
              <a:lumMod val="85000"/>
              <a:alpha val="52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3FAA2DF-1977-6846-32C9-5B066FBA1DED}"/>
              </a:ext>
            </a:extLst>
          </p:cNvPr>
          <p:cNvSpPr/>
          <p:nvPr/>
        </p:nvSpPr>
        <p:spPr>
          <a:xfrm>
            <a:off x="2349500" y="5148202"/>
            <a:ext cx="2362200" cy="1297389"/>
          </a:xfrm>
          <a:prstGeom prst="rect">
            <a:avLst/>
          </a:prstGeom>
          <a:solidFill>
            <a:schemeClr val="bg1">
              <a:lumMod val="85000"/>
              <a:alpha val="52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CB8B4B3-F53F-17CB-321F-2F349D91B892}"/>
              </a:ext>
            </a:extLst>
          </p:cNvPr>
          <p:cNvSpPr txBox="1"/>
          <p:nvPr/>
        </p:nvSpPr>
        <p:spPr>
          <a:xfrm>
            <a:off x="610026" y="1046380"/>
            <a:ext cx="1609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Nicosia, Cyprus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4294428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AC8AC49-6BB3-E245-42F2-865F3C0EC3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768"/>
          <a:stretch/>
        </p:blipFill>
        <p:spPr>
          <a:xfrm>
            <a:off x="394126" y="1541112"/>
            <a:ext cx="5596527" cy="502037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9674405-936F-FAA3-C736-FF82BFCC9B00}"/>
              </a:ext>
            </a:extLst>
          </p:cNvPr>
          <p:cNvSpPr txBox="1">
            <a:spLocks/>
          </p:cNvSpPr>
          <p:nvPr/>
        </p:nvSpPr>
        <p:spPr>
          <a:xfrm>
            <a:off x="610026" y="412409"/>
            <a:ext cx="10515600" cy="66278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ea typeface="Source Sans Pro" panose="020B0503030403020204" pitchFamily="34" charset="0"/>
                <a:cs typeface="Segoe UI" panose="020B0502040204020203" pitchFamily="34" charset="0"/>
              </a:rPr>
              <a:t>Service Point Spatial Distribution with Size</a:t>
            </a:r>
            <a:endParaRPr lang="el-GR" sz="3200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ea typeface="Source Sans Pro" panose="020B0503030403020204" pitchFamily="34" charset="0"/>
              <a:cs typeface="Segoe UI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798A2E-99D5-9F8A-260C-239AA45CFB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24" r="11093"/>
          <a:stretch/>
        </p:blipFill>
        <p:spPr>
          <a:xfrm>
            <a:off x="6201349" y="1541112"/>
            <a:ext cx="5791200" cy="50965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B48CA1-75F9-E164-7784-D5383E1E8CF7}"/>
              </a:ext>
            </a:extLst>
          </p:cNvPr>
          <p:cNvSpPr txBox="1"/>
          <p:nvPr/>
        </p:nvSpPr>
        <p:spPr>
          <a:xfrm>
            <a:off x="394126" y="1075191"/>
            <a:ext cx="1736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Limassol, Cyprus</a:t>
            </a:r>
            <a:endParaRPr lang="el-G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76DAE2-139D-7667-9AB6-D12D16FBA769}"/>
              </a:ext>
            </a:extLst>
          </p:cNvPr>
          <p:cNvSpPr txBox="1"/>
          <p:nvPr/>
        </p:nvSpPr>
        <p:spPr>
          <a:xfrm>
            <a:off x="6201349" y="1075191"/>
            <a:ext cx="1663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Larnaca, Cyprus</a:t>
            </a:r>
            <a:endParaRPr lang="el-GR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5062999-3B58-94D1-BDCB-CA28DF2162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196" y="1665381"/>
            <a:ext cx="1696303" cy="738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311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9B865D8-6D82-BB5E-6C13-1D57703ECB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663" y="1483256"/>
            <a:ext cx="8592749" cy="504895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8A57CA5-831A-DAF2-472D-286A49A6B7D6}"/>
              </a:ext>
            </a:extLst>
          </p:cNvPr>
          <p:cNvSpPr txBox="1">
            <a:spLocks/>
          </p:cNvSpPr>
          <p:nvPr/>
        </p:nvSpPr>
        <p:spPr>
          <a:xfrm>
            <a:off x="610026" y="412409"/>
            <a:ext cx="10515600" cy="66278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ea typeface="Source Sans Pro" panose="020B0503030403020204" pitchFamily="34" charset="0"/>
                <a:cs typeface="Segoe UI" panose="020B0502040204020203" pitchFamily="34" charset="0"/>
              </a:rPr>
              <a:t>Service Point Spatial Distribution with Size</a:t>
            </a:r>
            <a:endParaRPr lang="el-GR" sz="3200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ea typeface="Source Sans Pro" panose="020B0503030403020204" pitchFamily="34" charset="0"/>
              <a:cs typeface="Segoe UI" panose="020B050204020402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04CE5B-F7D8-674F-7F3A-A48FA34B4397}"/>
              </a:ext>
            </a:extLst>
          </p:cNvPr>
          <p:cNvSpPr txBox="1"/>
          <p:nvPr/>
        </p:nvSpPr>
        <p:spPr>
          <a:xfrm>
            <a:off x="410663" y="1075191"/>
            <a:ext cx="1616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Paphos</a:t>
            </a:r>
            <a:r>
              <a:rPr lang="en-US" dirty="0"/>
              <a:t>, Cyprus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30887575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F428A5-75AB-86E8-F5C8-BCA5F358A3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0865" y="438297"/>
            <a:ext cx="9144000" cy="1246926"/>
          </a:xfrm>
        </p:spPr>
        <p:txBody>
          <a:bodyPr anchor="t">
            <a:normAutofit fontScale="90000"/>
          </a:bodyPr>
          <a:lstStyle/>
          <a:p>
            <a:pPr algn="l">
              <a:lnSpc>
                <a:spcPct val="100000"/>
              </a:lnSpc>
            </a:pPr>
            <a:r>
              <a:rPr lang="en-US" sz="4000" b="1" dirty="0">
                <a:solidFill>
                  <a:schemeClr val="tx2">
                    <a:lumMod val="75000"/>
                  </a:schemeClr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Service Point Placement By </a:t>
            </a:r>
            <a:br>
              <a:rPr lang="en-US" sz="4000" b="1" dirty="0">
                <a:solidFill>
                  <a:schemeClr val="tx2">
                    <a:lumMod val="75000"/>
                  </a:schemeClr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</a:br>
            <a:r>
              <a:rPr lang="en-US" sz="4000" b="1" dirty="0">
                <a:solidFill>
                  <a:schemeClr val="tx2">
                    <a:lumMod val="75000"/>
                  </a:schemeClr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Customer Geolocation Clustering</a:t>
            </a:r>
            <a:br>
              <a:rPr lang="el-GR" sz="1800" dirty="0">
                <a:effectLst/>
                <a:latin typeface="Linux Biolinum"/>
                <a:ea typeface="MS Gothic" panose="020B0609070205080204" pitchFamily="49" charset="-128"/>
                <a:cs typeface="Times New Roman" panose="02020603050405020304" pitchFamily="18" charset="0"/>
              </a:rPr>
            </a:br>
            <a:endParaRPr lang="el-GR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3C42A5E-8C23-A850-2EE3-704F02CB8B63}"/>
              </a:ext>
            </a:extLst>
          </p:cNvPr>
          <p:cNvSpPr txBox="1"/>
          <p:nvPr/>
        </p:nvSpPr>
        <p:spPr>
          <a:xfrm>
            <a:off x="371227" y="1945338"/>
            <a:ext cx="34862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Revenue increase through proposed reduced operating cost of service points</a:t>
            </a:r>
            <a:endParaRPr lang="el-GR" sz="1600" b="1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03AA85-4066-F885-E9C0-3F5CFC627DE4}"/>
              </a:ext>
            </a:extLst>
          </p:cNvPr>
          <p:cNvSpPr txBox="1"/>
          <p:nvPr/>
        </p:nvSpPr>
        <p:spPr>
          <a:xfrm>
            <a:off x="4040363" y="1943475"/>
            <a:ext cx="28920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Minimized distance to service points</a:t>
            </a:r>
            <a:endParaRPr lang="el-GR" sz="1600" b="1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EBC6014-7A09-1B3C-A8D2-A678173D00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396" y="3008325"/>
            <a:ext cx="3356394" cy="325364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AFFE80F-0D05-856A-DEE0-CCDF619277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1288" y="3148863"/>
            <a:ext cx="4327596" cy="319623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BF62251-D613-190B-16E7-BECD7872B24B}"/>
              </a:ext>
            </a:extLst>
          </p:cNvPr>
          <p:cNvSpPr txBox="1"/>
          <p:nvPr/>
        </p:nvSpPr>
        <p:spPr>
          <a:xfrm>
            <a:off x="7536392" y="1943475"/>
            <a:ext cx="28920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Improved customer experience through calculated service point size</a:t>
            </a:r>
            <a:endParaRPr lang="el-GR" sz="1600" b="1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01F6561-05C5-F0B6-7F3C-72F1F88D917E}"/>
              </a:ext>
            </a:extLst>
          </p:cNvPr>
          <p:cNvGrpSpPr>
            <a:grpSpLocks noChangeAspect="1"/>
          </p:cNvGrpSpPr>
          <p:nvPr/>
        </p:nvGrpSpPr>
        <p:grpSpPr>
          <a:xfrm>
            <a:off x="3822284" y="2894245"/>
            <a:ext cx="3356394" cy="3525458"/>
            <a:chOff x="6678591" y="1729409"/>
            <a:chExt cx="4246608" cy="4286167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BEA03997-DD45-0B58-83C0-8B94002B54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6517" r="7641"/>
            <a:stretch/>
          </p:blipFill>
          <p:spPr>
            <a:xfrm>
              <a:off x="6678591" y="1729409"/>
              <a:ext cx="4246608" cy="4286167"/>
            </a:xfrm>
            <a:prstGeom prst="rect">
              <a:avLst/>
            </a:prstGeom>
          </p:spPr>
        </p:pic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915830D7-56B3-D843-B031-21A4FA79F04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37408" y="4057009"/>
              <a:ext cx="3344842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639D408-54F5-4422-0644-CA5CDC4B15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37408" y="2366297"/>
              <a:ext cx="2120880" cy="0"/>
            </a:xfrm>
            <a:prstGeom prst="line">
              <a:avLst/>
            </a:prstGeom>
            <a:ln w="19050">
              <a:solidFill>
                <a:srgbClr val="008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32D252C-4F2A-E88D-67F9-91F4662191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37408" y="2133599"/>
              <a:ext cx="901680" cy="0"/>
            </a:xfrm>
            <a:prstGeom prst="line">
              <a:avLst/>
            </a:prstGeom>
            <a:ln w="19050">
              <a:solidFill>
                <a:srgbClr val="0000FF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367892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AB3F77-8D1D-6335-398A-DA0C3719B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/>
                <a:latin typeface="Segoe UI" panose="020B0502040204020203" pitchFamily="34" charset="0"/>
                <a:ea typeface="Source Sans Pro" panose="020B0503030403020204" pitchFamily="34" charset="0"/>
                <a:cs typeface="Segoe UI" panose="020B0502040204020203" pitchFamily="34" charset="0"/>
              </a:rPr>
              <a:t>Service Point Placement By </a:t>
            </a:r>
            <a:br>
              <a:rPr lang="en-US" sz="3200" b="1" dirty="0">
                <a:solidFill>
                  <a:schemeClr val="tx2">
                    <a:lumMod val="75000"/>
                  </a:schemeClr>
                </a:solidFill>
                <a:effectLst/>
                <a:latin typeface="Segoe UI" panose="020B0502040204020203" pitchFamily="34" charset="0"/>
                <a:ea typeface="Source Sans Pro" panose="020B0503030403020204" pitchFamily="34" charset="0"/>
                <a:cs typeface="Segoe UI" panose="020B0502040204020203" pitchFamily="34" charset="0"/>
              </a:rPr>
            </a:b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/>
                <a:latin typeface="Segoe UI" panose="020B0502040204020203" pitchFamily="34" charset="0"/>
                <a:ea typeface="Source Sans Pro" panose="020B0503030403020204" pitchFamily="34" charset="0"/>
                <a:cs typeface="Segoe UI" panose="020B0502040204020203" pitchFamily="34" charset="0"/>
              </a:rPr>
              <a:t>Customer Geolocation Clustering</a:t>
            </a:r>
            <a:endParaRPr lang="el-GR" sz="3200" dirty="0">
              <a:latin typeface="Segoe UI" panose="020B0502040204020203" pitchFamily="34" charset="0"/>
              <a:ea typeface="Source Sans Pro" panose="020B0503030403020204" pitchFamily="34" charset="0"/>
              <a:cs typeface="Segoe UI" panose="020B050204020402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614BF5-AB72-EA3D-171E-3950FD37ED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867616"/>
            <a:ext cx="10515600" cy="2799538"/>
          </a:xfrm>
        </p:spPr>
        <p:txBody>
          <a:bodyPr/>
          <a:lstStyle/>
          <a:p>
            <a:pPr marL="0" indent="0">
              <a:buNone/>
            </a:pPr>
            <a:r>
              <a:rPr lang="en-US" sz="2400" b="1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ea typeface="Source Sans Pro" panose="020B0503030403020204" pitchFamily="34" charset="0"/>
                <a:cs typeface="Segoe UI" panose="020B0502040204020203" pitchFamily="34" charset="0"/>
              </a:rPr>
              <a:t>Objective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ea typeface="Source Sans Pro" panose="020B0503030403020204" pitchFamily="34" charset="0"/>
                <a:cs typeface="Segoe UI" panose="020B0502040204020203" pitchFamily="34" charset="0"/>
              </a:rPr>
              <a:t>Identify optimal placement for service points given that customers’ geolocation is known.</a:t>
            </a:r>
          </a:p>
          <a:p>
            <a:pPr marL="0" indent="0">
              <a:buNone/>
            </a:pPr>
            <a:endParaRPr lang="en-US" sz="2000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ea typeface="Source Sans Pro" panose="020B0503030403020204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r>
              <a:rPr lang="en-US" sz="2400" b="1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ea typeface="Source Sans Pro" panose="020B0503030403020204" pitchFamily="34" charset="0"/>
                <a:cs typeface="Segoe UI" panose="020B0502040204020203" pitchFamily="34" charset="0"/>
              </a:rPr>
              <a:t>Why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ea typeface="Source Sans Pro" panose="020B0503030403020204" pitchFamily="34" charset="0"/>
                <a:cs typeface="Segoe UI" panose="020B0502040204020203" pitchFamily="34" charset="0"/>
              </a:rPr>
              <a:t>Service providers can improve customer experience, minimize service times and distance to service points while potentially increasing their revenue</a:t>
            </a:r>
          </a:p>
          <a:p>
            <a:pPr marL="0" indent="0">
              <a:buNone/>
            </a:pP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17954512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F428A5-75AB-86E8-F5C8-BCA5F358A3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1228" y="464916"/>
            <a:ext cx="9144000" cy="1531088"/>
          </a:xfrm>
        </p:spPr>
        <p:txBody>
          <a:bodyPr anchor="t">
            <a:normAutofit fontScale="90000"/>
          </a:bodyPr>
          <a:lstStyle/>
          <a:p>
            <a:pPr algn="l">
              <a:lnSpc>
                <a:spcPct val="100000"/>
              </a:lnSpc>
            </a:pPr>
            <a:r>
              <a:rPr lang="en-US" sz="4000" b="1" dirty="0">
                <a:solidFill>
                  <a:schemeClr val="tx2">
                    <a:lumMod val="75000"/>
                  </a:schemeClr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Service Point Placement By </a:t>
            </a:r>
            <a:br>
              <a:rPr lang="en-US" sz="4000" b="1" dirty="0">
                <a:solidFill>
                  <a:schemeClr val="tx2">
                    <a:lumMod val="75000"/>
                  </a:schemeClr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</a:br>
            <a:r>
              <a:rPr lang="en-US" sz="4000" b="1" dirty="0">
                <a:solidFill>
                  <a:schemeClr val="tx2">
                    <a:lumMod val="75000"/>
                  </a:schemeClr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Customer Geolocation Clustering</a:t>
            </a:r>
            <a:br>
              <a:rPr lang="el-GR" sz="1800" dirty="0">
                <a:effectLst/>
                <a:latin typeface="Linux Biolinum"/>
                <a:ea typeface="MS Gothic" panose="020B0609070205080204" pitchFamily="49" charset="-128"/>
                <a:cs typeface="Times New Roman" panose="02020603050405020304" pitchFamily="18" charset="0"/>
              </a:rPr>
            </a:br>
            <a:endParaRPr lang="el-GR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0D4543D-AD50-E050-BD55-54A7E58A30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21238" y="2260763"/>
            <a:ext cx="9144000" cy="547577"/>
          </a:xfrm>
        </p:spPr>
        <p:txBody>
          <a:bodyPr>
            <a:normAutofit/>
          </a:bodyPr>
          <a:lstStyle/>
          <a:p>
            <a:pPr algn="l"/>
            <a:r>
              <a:rPr lang="en-US" sz="3200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Location, Location, Location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F4FA56DE-89EE-664F-917C-7DDD0A5F440C}"/>
              </a:ext>
            </a:extLst>
          </p:cNvPr>
          <p:cNvSpPr txBox="1">
            <a:spLocks/>
          </p:cNvSpPr>
          <p:nvPr/>
        </p:nvSpPr>
        <p:spPr>
          <a:xfrm>
            <a:off x="1221238" y="3073099"/>
            <a:ext cx="9144000" cy="5475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200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When Distance, Distance, Distance Matters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01377B-C82F-ECDA-B924-AAA6460292FE}"/>
              </a:ext>
            </a:extLst>
          </p:cNvPr>
          <p:cNvSpPr txBox="1"/>
          <p:nvPr/>
        </p:nvSpPr>
        <p:spPr>
          <a:xfrm>
            <a:off x="1141228" y="5469754"/>
            <a:ext cx="101611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  <a:hlinkClick r:id="rId2"/>
              </a:rPr>
              <a:t>https://github.com/consmalekkou/Service-Point-Placement-By-Customer-Geo-Location-Clustering</a:t>
            </a:r>
            <a:endParaRPr lang="en-US" sz="1800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constantia.malekkou@gmail.com</a:t>
            </a:r>
            <a:endParaRPr lang="el-GR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48658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664BC2-0957-502D-1BE1-A00C9F3760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11224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Literature</a:t>
            </a:r>
            <a:r>
              <a:rPr lang="en-US" sz="3600" b="1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Review</a:t>
            </a:r>
            <a:endParaRPr lang="el-GR" sz="3600" b="1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AAA1D4-1E27-B42B-4983-F867D75134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09361"/>
          </a:xfrm>
        </p:spPr>
        <p:txBody>
          <a:bodyPr/>
          <a:lstStyle/>
          <a:p>
            <a:pPr marL="0" indent="0">
              <a:spcBef>
                <a:spcPts val="500"/>
              </a:spcBef>
              <a:buNone/>
            </a:pPr>
            <a:r>
              <a:rPr lang="en-US" sz="1800" b="1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Maximal Covering Location Problem </a:t>
            </a:r>
          </a:p>
          <a:p>
            <a:pPr marL="0" indent="0">
              <a:spcBef>
                <a:spcPts val="500"/>
              </a:spcBef>
              <a:buNone/>
            </a:pPr>
            <a:r>
              <a:rPr lang="en-US" sz="1600" dirty="0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To i</a:t>
            </a:r>
            <a:r>
              <a:rPr lang="en-US" sz="16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dentify service points that would maximize population coverage over a desired service distance by locating a fixed number of facilities. </a:t>
            </a:r>
          </a:p>
          <a:p>
            <a:pPr marL="0" indent="0">
              <a:spcBef>
                <a:spcPts val="500"/>
              </a:spcBef>
              <a:buNone/>
            </a:pPr>
            <a:endParaRPr lang="en-US" sz="1600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spcBef>
                <a:spcPts val="500"/>
              </a:spcBef>
              <a:buNone/>
            </a:pPr>
            <a:r>
              <a:rPr lang="en-US" sz="1800" b="1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Desired Service Distance </a:t>
            </a:r>
          </a:p>
          <a:p>
            <a:pPr marL="0" indent="0">
              <a:spcBef>
                <a:spcPts val="500"/>
              </a:spcBef>
              <a:buNone/>
            </a:pP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The distance within which customers should be serviced</a:t>
            </a:r>
          </a:p>
          <a:p>
            <a:pPr marL="0" indent="0">
              <a:spcBef>
                <a:spcPts val="500"/>
              </a:spcBef>
              <a:buNone/>
            </a:pPr>
            <a:endParaRPr lang="en-US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spcBef>
                <a:spcPts val="500"/>
              </a:spcBef>
              <a:buNone/>
            </a:pPr>
            <a:r>
              <a:rPr lang="en-US" sz="1800" b="1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Fixed Number of Facilities</a:t>
            </a:r>
          </a:p>
          <a:p>
            <a:pPr marL="0" indent="0">
              <a:spcBef>
                <a:spcPts val="500"/>
              </a:spcBef>
              <a:buNone/>
            </a:pP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The cost related to opening and operating a new service point, including land acquisition, construction and/or renovation, and ongoing location maintenance and staff wages</a:t>
            </a:r>
          </a:p>
          <a:p>
            <a:pPr marL="0" indent="0">
              <a:spcBef>
                <a:spcPts val="500"/>
              </a:spcBef>
              <a:buNone/>
            </a:pPr>
            <a:endParaRPr lang="en-US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spcBef>
                <a:spcPts val="500"/>
              </a:spcBef>
              <a:buNone/>
            </a:pPr>
            <a:r>
              <a:rPr lang="en-US" sz="1800" b="1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Maximize population coverage</a:t>
            </a:r>
          </a:p>
          <a:p>
            <a:pPr marL="0" indent="0">
              <a:spcBef>
                <a:spcPts val="500"/>
              </a:spcBef>
              <a:buNone/>
            </a:pP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Various location solutions may exist for a given number of facilities. The optimal solution is the one that maximizes population coverage within the desired service distance for a fixed number of facilities</a:t>
            </a:r>
            <a:endParaRPr lang="el-GR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spcBef>
                <a:spcPts val="500"/>
              </a:spcBef>
              <a:buNone/>
            </a:pPr>
            <a:endParaRPr lang="el-GR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955306-7FE9-3F40-28F2-562456E3C33B}"/>
              </a:ext>
            </a:extLst>
          </p:cNvPr>
          <p:cNvSpPr txBox="1"/>
          <p:nvPr/>
        </p:nvSpPr>
        <p:spPr>
          <a:xfrm>
            <a:off x="838200" y="6338986"/>
            <a:ext cx="85265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Church R, </a:t>
            </a:r>
            <a:r>
              <a:rPr lang="en-US" sz="1400" dirty="0" err="1">
                <a:solidFill>
                  <a:srgbClr val="000000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ReVelle</a:t>
            </a:r>
            <a:r>
              <a:rPr lang="en-US" sz="140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C. The maximal covering location problem. Papers in regional science 1974; 32: 101-118</a:t>
            </a:r>
            <a:endParaRPr lang="el-GR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38077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6B5874C-CE06-916F-95E1-7EFCDA1F57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712" y="2085951"/>
            <a:ext cx="3397083" cy="428953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BA7A2E3-ADD5-5983-F31A-611E86CD1C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7525" y="2239209"/>
            <a:ext cx="3241765" cy="413627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08021D9-3C50-FE40-84A6-609079D158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5371" y="2151570"/>
            <a:ext cx="3026089" cy="4223917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F232EB72-5C1D-3762-15F4-F323E4B71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994" y="210171"/>
            <a:ext cx="10515600" cy="738665"/>
          </a:xfrm>
        </p:spPr>
        <p:txBody>
          <a:bodyPr/>
          <a:lstStyle/>
          <a:p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Maximal Covering Location Problem </a:t>
            </a:r>
            <a:endParaRPr lang="el-G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EC71EB-96F7-10FB-3298-6C53DE53C8BE}"/>
              </a:ext>
            </a:extLst>
          </p:cNvPr>
          <p:cNvSpPr txBox="1"/>
          <p:nvPr/>
        </p:nvSpPr>
        <p:spPr>
          <a:xfrm>
            <a:off x="346712" y="948834"/>
            <a:ext cx="3526572" cy="106182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Number of facilities: 5</a:t>
            </a:r>
          </a:p>
          <a:p>
            <a:r>
              <a:rPr lang="en-US" sz="1050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Desired Service Distance S: 10</a:t>
            </a:r>
          </a:p>
          <a:p>
            <a:r>
              <a:rPr lang="en-US" sz="1050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Maximum Service Distance T: 15</a:t>
            </a:r>
          </a:p>
          <a:p>
            <a:r>
              <a:rPr lang="en-US" sz="1050" dirty="0"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Segoe UI" panose="020B0502040204020203" pitchFamily="34" charset="0"/>
                <a:cs typeface="Segoe UI" panose="020B0502040204020203" pitchFamily="34" charset="0"/>
              </a:rPr>
              <a:t>Population Covered within S: 201 (31%)</a:t>
            </a:r>
          </a:p>
          <a:p>
            <a:r>
              <a:rPr lang="en-US" sz="1050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Population Covered outside S and within T: 439 (69%)</a:t>
            </a:r>
          </a:p>
          <a:p>
            <a:r>
              <a:rPr lang="en-US" sz="1050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Population Not Covered (outside T): 0</a:t>
            </a:r>
            <a:endParaRPr lang="el-GR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3614066-8BC8-1306-7553-1E85F6915BD4}"/>
              </a:ext>
            </a:extLst>
          </p:cNvPr>
          <p:cNvSpPr txBox="1"/>
          <p:nvPr/>
        </p:nvSpPr>
        <p:spPr>
          <a:xfrm>
            <a:off x="400050" y="6490786"/>
            <a:ext cx="85265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Church R, </a:t>
            </a:r>
            <a:r>
              <a:rPr lang="en-US" sz="1400" dirty="0" err="1">
                <a:solidFill>
                  <a:srgbClr val="000000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ReVelle</a:t>
            </a:r>
            <a:r>
              <a:rPr lang="en-US" sz="140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C. The maximal covering location problem. Papers in regional science 1974; 32: 101-118</a:t>
            </a:r>
            <a:endParaRPr lang="el-GR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D7ACCC9-223F-F826-D026-AA07DE81B938}"/>
              </a:ext>
            </a:extLst>
          </p:cNvPr>
          <p:cNvSpPr txBox="1"/>
          <p:nvPr/>
        </p:nvSpPr>
        <p:spPr>
          <a:xfrm>
            <a:off x="4456602" y="954693"/>
            <a:ext cx="3397083" cy="106182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Number of facilities: 5</a:t>
            </a:r>
          </a:p>
          <a:p>
            <a:r>
              <a:rPr lang="en-US" sz="1050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Desired Service Distance S: 10</a:t>
            </a:r>
          </a:p>
          <a:p>
            <a:r>
              <a:rPr lang="en-US" sz="1050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Maximum Service Distance T: 15</a:t>
            </a:r>
          </a:p>
          <a:p>
            <a:r>
              <a:rPr lang="en-US" sz="1050" dirty="0"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Segoe UI" panose="020B0502040204020203" pitchFamily="34" charset="0"/>
                <a:cs typeface="Segoe UI" panose="020B0502040204020203" pitchFamily="34" charset="0"/>
              </a:rPr>
              <a:t>Population Covered within S: 354 (55%)</a:t>
            </a:r>
          </a:p>
          <a:p>
            <a:r>
              <a:rPr lang="en-US" sz="1050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Population Covered outside S and within T: 286 (45%)</a:t>
            </a:r>
          </a:p>
          <a:p>
            <a:r>
              <a:rPr lang="en-US" sz="1050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Population Not Covered (outside T): 0</a:t>
            </a:r>
            <a:endParaRPr lang="el-GR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BA0516F-EE09-E9AA-A01A-7236E97EB974}"/>
              </a:ext>
            </a:extLst>
          </p:cNvPr>
          <p:cNvSpPr txBox="1"/>
          <p:nvPr/>
        </p:nvSpPr>
        <p:spPr>
          <a:xfrm>
            <a:off x="8437004" y="948834"/>
            <a:ext cx="3397083" cy="106182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Number of facilities: 5</a:t>
            </a:r>
          </a:p>
          <a:p>
            <a:r>
              <a:rPr lang="en-US" sz="1050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Desired Service Distance S: 10</a:t>
            </a:r>
          </a:p>
          <a:p>
            <a:r>
              <a:rPr lang="en-US" sz="1050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Maximum Service Distance T: 15</a:t>
            </a:r>
          </a:p>
          <a:p>
            <a:r>
              <a:rPr lang="en-US" sz="1050" dirty="0"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  <a:latin typeface="Segoe UI" panose="020B0502040204020203" pitchFamily="34" charset="0"/>
                <a:cs typeface="Segoe UI" panose="020B0502040204020203" pitchFamily="34" charset="0"/>
              </a:rPr>
              <a:t>Population Covered within S: 609 (95%)</a:t>
            </a:r>
          </a:p>
          <a:p>
            <a:r>
              <a:rPr lang="en-US" sz="1050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Population Covered outside S and within T: 19 (3%)</a:t>
            </a:r>
          </a:p>
          <a:p>
            <a:r>
              <a:rPr lang="en-US" sz="1050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Population Not Covered (outside T): 12 (2%)</a:t>
            </a:r>
            <a:endParaRPr lang="el-GR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73970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F428A5-75AB-86E8-F5C8-BCA5F358A3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04068" y="389014"/>
            <a:ext cx="9144000" cy="760728"/>
          </a:xfrm>
        </p:spPr>
        <p:txBody>
          <a:bodyPr anchor="t">
            <a:normAutofit/>
          </a:bodyPr>
          <a:lstStyle/>
          <a:p>
            <a:pPr algn="l">
              <a:lnSpc>
                <a:spcPct val="100000"/>
              </a:lnSpc>
            </a:pP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Distance as Quality of Service</a:t>
            </a:r>
            <a:endParaRPr lang="el-GR" sz="32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0D4543D-AD50-E050-BD55-54A7E58A30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04068" y="4690614"/>
            <a:ext cx="9144000" cy="547577"/>
          </a:xfrm>
        </p:spPr>
        <p:txBody>
          <a:bodyPr>
            <a:normAutofit/>
          </a:bodyPr>
          <a:lstStyle/>
          <a:p>
            <a:pPr algn="l"/>
            <a:r>
              <a:rPr lang="en-US" sz="3200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Location, Location, Location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F4FA56DE-89EE-664F-917C-7DDD0A5F440C}"/>
              </a:ext>
            </a:extLst>
          </p:cNvPr>
          <p:cNvSpPr txBox="1">
            <a:spLocks/>
          </p:cNvSpPr>
          <p:nvPr/>
        </p:nvSpPr>
        <p:spPr>
          <a:xfrm>
            <a:off x="1004068" y="5427679"/>
            <a:ext cx="9144000" cy="5475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200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When Distance, Distance, Distance Matters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D5FF82-65B4-215A-4A82-F603F40AE97A}"/>
              </a:ext>
            </a:extLst>
          </p:cNvPr>
          <p:cNvSpPr txBox="1"/>
          <p:nvPr/>
        </p:nvSpPr>
        <p:spPr>
          <a:xfrm>
            <a:off x="1004068" y="1494079"/>
            <a:ext cx="1057452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Assumptions</a:t>
            </a:r>
          </a:p>
          <a:p>
            <a:endParaRPr lang="en-US" sz="2400" b="1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All service points provide the same service to customers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Customers are serviced by their nearest service point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2400" b="1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Quality of Service 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is a function of the </a:t>
            </a:r>
            <a:r>
              <a:rPr lang="en-US" sz="2400" b="1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distance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to the nearest service point</a:t>
            </a:r>
          </a:p>
          <a:p>
            <a:endParaRPr lang="en-US" sz="2400" b="1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1200" dirty="0" err="1">
                <a:solidFill>
                  <a:schemeClr val="tx2">
                    <a:lumMod val="75000"/>
                  </a:schemeClr>
                </a:solidFill>
                <a:effectLst/>
                <a:latin typeface="Segoe UI" panose="020B0502040204020203" pitchFamily="34" charset="0"/>
                <a:ea typeface="SimSun" panose="02010600030101010101" pitchFamily="2" charset="-122"/>
                <a:cs typeface="Segoe UI" panose="020B0502040204020203" pitchFamily="34" charset="0"/>
              </a:rPr>
              <a:t>Eiselt</a:t>
            </a:r>
            <a:r>
              <a:rPr lang="en-US" sz="1200" dirty="0">
                <a:solidFill>
                  <a:schemeClr val="tx2">
                    <a:lumMod val="75000"/>
                  </a:schemeClr>
                </a:solidFill>
                <a:effectLst/>
                <a:latin typeface="Segoe UI" panose="020B0502040204020203" pitchFamily="34" charset="0"/>
                <a:ea typeface="SimSun" panose="02010600030101010101" pitchFamily="2" charset="-122"/>
                <a:cs typeface="Segoe UI" panose="020B0502040204020203" pitchFamily="34" charset="0"/>
              </a:rPr>
              <a:t> HA, </a:t>
            </a:r>
            <a:r>
              <a:rPr lang="en-US" sz="1200" dirty="0" err="1">
                <a:solidFill>
                  <a:schemeClr val="tx2">
                    <a:lumMod val="75000"/>
                  </a:schemeClr>
                </a:solidFill>
                <a:effectLst/>
                <a:latin typeface="Segoe UI" panose="020B0502040204020203" pitchFamily="34" charset="0"/>
                <a:ea typeface="SimSun" panose="02010600030101010101" pitchFamily="2" charset="-122"/>
                <a:cs typeface="Segoe UI" panose="020B0502040204020203" pitchFamily="34" charset="0"/>
              </a:rPr>
              <a:t>Marianov</a:t>
            </a:r>
            <a:r>
              <a:rPr lang="en-US" sz="1200" dirty="0">
                <a:solidFill>
                  <a:schemeClr val="tx2">
                    <a:lumMod val="75000"/>
                  </a:schemeClr>
                </a:solidFill>
                <a:effectLst/>
                <a:latin typeface="Segoe UI" panose="020B0502040204020203" pitchFamily="34" charset="0"/>
                <a:ea typeface="SimSun" panose="02010600030101010101" pitchFamily="2" charset="-122"/>
                <a:cs typeface="Segoe UI" panose="020B0502040204020203" pitchFamily="34" charset="0"/>
              </a:rPr>
              <a:t> V. Gradual location set covering with service quality. Socio-economic planning sciences. 2009 Jun;43(2):121-30</a:t>
            </a:r>
            <a:endParaRPr lang="en-US" sz="1200" b="1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3195602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AB3F77-8D1D-6335-398A-DA0C3719B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/>
                <a:latin typeface="Segoe UI" panose="020B0502040204020203" pitchFamily="34" charset="0"/>
                <a:ea typeface="Source Sans Pro" panose="020B0503030403020204" pitchFamily="34" charset="0"/>
                <a:cs typeface="Segoe UI" panose="020B0502040204020203" pitchFamily="34" charset="0"/>
              </a:rPr>
              <a:t>Service Point Placement By </a:t>
            </a:r>
            <a:br>
              <a:rPr lang="en-US" sz="3200" b="1" dirty="0">
                <a:solidFill>
                  <a:schemeClr val="tx2">
                    <a:lumMod val="75000"/>
                  </a:schemeClr>
                </a:solidFill>
                <a:effectLst/>
                <a:latin typeface="Segoe UI" panose="020B0502040204020203" pitchFamily="34" charset="0"/>
                <a:ea typeface="Source Sans Pro" panose="020B0503030403020204" pitchFamily="34" charset="0"/>
                <a:cs typeface="Segoe UI" panose="020B0502040204020203" pitchFamily="34" charset="0"/>
              </a:rPr>
            </a:b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/>
                <a:latin typeface="Segoe UI" panose="020B0502040204020203" pitchFamily="34" charset="0"/>
                <a:ea typeface="Source Sans Pro" panose="020B0503030403020204" pitchFamily="34" charset="0"/>
                <a:cs typeface="Segoe UI" panose="020B0502040204020203" pitchFamily="34" charset="0"/>
              </a:rPr>
              <a:t>Customer Geolocation Clustering</a:t>
            </a:r>
            <a:endParaRPr lang="el-GR" sz="3200" dirty="0">
              <a:latin typeface="Segoe UI" panose="020B0502040204020203" pitchFamily="34" charset="0"/>
              <a:ea typeface="Source Sans Pro" panose="020B0503030403020204" pitchFamily="34" charset="0"/>
              <a:cs typeface="Segoe UI" panose="020B050204020402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614BF5-AB72-EA3D-171E-3950FD37ED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4604"/>
            <a:ext cx="10515600" cy="3866929"/>
          </a:xfrm>
        </p:spPr>
        <p:txBody>
          <a:bodyPr>
            <a:normAutofit fontScale="92500" lnSpcReduction="10000"/>
          </a:bodyPr>
          <a:lstStyle/>
          <a:p>
            <a:pPr marL="0" indent="0">
              <a:spcBef>
                <a:spcPts val="600"/>
              </a:spcBef>
              <a:buNone/>
            </a:pPr>
            <a:r>
              <a:rPr lang="en-US" sz="1800" b="1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ea typeface="Source Sans Pro" panose="020B0503030403020204" pitchFamily="34" charset="0"/>
                <a:cs typeface="Segoe UI" panose="020B0502040204020203" pitchFamily="34" charset="0"/>
              </a:rPr>
              <a:t>Initial Population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600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ea typeface="Source Sans Pro" panose="020B0503030403020204" pitchFamily="34" charset="0"/>
                <a:cs typeface="Segoe UI" panose="020B0502040204020203" pitchFamily="34" charset="0"/>
              </a:rPr>
              <a:t>List of registered legal entities and their registered office addresses through the CY Open Data Portal</a:t>
            </a:r>
          </a:p>
          <a:p>
            <a:pPr marL="0" indent="0">
              <a:spcBef>
                <a:spcPts val="600"/>
              </a:spcBef>
              <a:buNone/>
            </a:pPr>
            <a:endParaRPr lang="en-US" sz="1600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ea typeface="Source Sans Pro" panose="020B0503030403020204" pitchFamily="34" charset="0"/>
              <a:cs typeface="Segoe UI" panose="020B0502040204020203" pitchFamily="34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sz="1800" b="1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ea typeface="Source Sans Pro" panose="020B0503030403020204" pitchFamily="34" charset="0"/>
                <a:cs typeface="Segoe UI" panose="020B0502040204020203" pitchFamily="34" charset="0"/>
              </a:rPr>
              <a:t>Address Text-To-Geolocation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600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ea typeface="Source Sans Pro" panose="020B0503030403020204" pitchFamily="34" charset="0"/>
                <a:cs typeface="Segoe UI" panose="020B0502040204020203" pitchFamily="34" charset="0"/>
              </a:rPr>
              <a:t>Google Maps Geocoding API to geocode the text addresses</a:t>
            </a:r>
          </a:p>
          <a:p>
            <a:pPr marL="0" indent="0">
              <a:spcBef>
                <a:spcPts val="600"/>
              </a:spcBef>
              <a:buNone/>
            </a:pPr>
            <a:endParaRPr lang="en-US" sz="1600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ea typeface="Source Sans Pro" panose="020B0503030403020204" pitchFamily="34" charset="0"/>
              <a:cs typeface="Segoe UI" panose="020B0502040204020203" pitchFamily="34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sz="1800" b="1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ea typeface="Source Sans Pro" panose="020B0503030403020204" pitchFamily="34" charset="0"/>
                <a:cs typeface="Segoe UI" panose="020B0502040204020203" pitchFamily="34" charset="0"/>
              </a:rPr>
              <a:t>Method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600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ea typeface="Source Sans Pro" panose="020B0503030403020204" pitchFamily="34" charset="0"/>
                <a:cs typeface="Segoe UI" panose="020B0502040204020203" pitchFamily="34" charset="0"/>
              </a:rPr>
              <a:t>k-Means Clustering on geolocations</a:t>
            </a:r>
          </a:p>
          <a:p>
            <a:pPr marL="0" indent="0">
              <a:spcBef>
                <a:spcPts val="600"/>
              </a:spcBef>
              <a:buNone/>
            </a:pPr>
            <a:endParaRPr lang="en-US" sz="1600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ea typeface="Source Sans Pro" panose="020B0503030403020204" pitchFamily="34" charset="0"/>
              <a:cs typeface="Segoe UI" panose="020B0502040204020203" pitchFamily="34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sz="1800" b="1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ea typeface="Source Sans Pro" panose="020B0503030403020204" pitchFamily="34" charset="0"/>
                <a:cs typeface="Segoe UI" panose="020B0502040204020203" pitchFamily="34" charset="0"/>
              </a:rPr>
              <a:t>Result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600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ea typeface="Source Sans Pro" panose="020B0503030403020204" pitchFamily="34" charset="0"/>
                <a:cs typeface="Segoe UI" panose="020B0502040204020203" pitchFamily="34" charset="0"/>
              </a:rPr>
              <a:t>Optimal Service Point Number and Locations for the sample population</a:t>
            </a:r>
          </a:p>
          <a:p>
            <a:pPr marL="0" indent="0">
              <a:spcBef>
                <a:spcPts val="600"/>
              </a:spcBef>
              <a:buNone/>
            </a:pPr>
            <a:endParaRPr lang="en-US" sz="1600" b="1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ea typeface="Source Sans Pro" panose="020B0503030403020204" pitchFamily="34" charset="0"/>
              <a:cs typeface="Segoe UI" panose="020B0502040204020203" pitchFamily="34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sz="1800" b="1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ea typeface="Source Sans Pro" panose="020B0503030403020204" pitchFamily="34" charset="0"/>
                <a:cs typeface="Segoe UI" panose="020B0502040204020203" pitchFamily="34" charset="0"/>
              </a:rPr>
              <a:t>Evaluation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600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ea typeface="Source Sans Pro" panose="020B0503030403020204" pitchFamily="34" charset="0"/>
                <a:cs typeface="Segoe UI" panose="020B0502040204020203" pitchFamily="34" charset="0"/>
              </a:rPr>
              <a:t>Comparison of the model’s results against the existing service point placement of two competitor service companies</a:t>
            </a:r>
          </a:p>
          <a:p>
            <a:pPr marL="0" indent="0">
              <a:spcBef>
                <a:spcPts val="600"/>
              </a:spcBef>
              <a:buNone/>
            </a:pPr>
            <a:endParaRPr lang="en-US" sz="1600" b="1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ea typeface="Source Sans Pro" panose="020B0503030403020204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US" sz="2000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ea typeface="Source Sans Pro" panose="020B0503030403020204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US" sz="2000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ea typeface="Source Sans Pro" panose="020B0503030403020204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US" sz="2000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ea typeface="Source Sans Pro" panose="020B0503030403020204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7933026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AB3F77-8D1D-6335-398A-DA0C3719B9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4554"/>
            <a:ext cx="4318591" cy="963945"/>
          </a:xfrm>
        </p:spPr>
        <p:txBody>
          <a:bodyPr>
            <a:normAutofit/>
          </a:bodyPr>
          <a:lstStyle/>
          <a:p>
            <a:pPr marL="0" indent="0">
              <a:spcBef>
                <a:spcPts val="600"/>
              </a:spcBef>
              <a:buNone/>
            </a:pP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ea typeface="Source Sans Pro" panose="020B0503030403020204" pitchFamily="34" charset="0"/>
                <a:cs typeface="Segoe UI" panose="020B0502040204020203" pitchFamily="34" charset="0"/>
              </a:rPr>
              <a:t>Initial Population</a:t>
            </a:r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3A4276BE-C3E3-1FDF-0FE3-FEBCE2B1D9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4550227"/>
              </p:ext>
            </p:extLst>
          </p:nvPr>
        </p:nvGraphicFramePr>
        <p:xfrm>
          <a:off x="838200" y="3025596"/>
          <a:ext cx="4318591" cy="149022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85214">
                  <a:extLst>
                    <a:ext uri="{9D8B030D-6E8A-4147-A177-3AD203B41FA5}">
                      <a16:colId xmlns:a16="http://schemas.microsoft.com/office/drawing/2014/main" val="3033100703"/>
                    </a:ext>
                  </a:extLst>
                </a:gridCol>
                <a:gridCol w="1233377">
                  <a:extLst>
                    <a:ext uri="{9D8B030D-6E8A-4147-A177-3AD203B41FA5}">
                      <a16:colId xmlns:a16="http://schemas.microsoft.com/office/drawing/2014/main" val="28341748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Total Initial Addresses</a:t>
                      </a:r>
                      <a:endParaRPr lang="el-GR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178.916</a:t>
                      </a:r>
                      <a:endParaRPr lang="el-GR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85498240"/>
                  </a:ext>
                </a:extLst>
              </a:tr>
              <a:tr h="377709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Unique Initial Addresses</a:t>
                      </a:r>
                      <a:endParaRPr lang="el-GR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124.297</a:t>
                      </a:r>
                      <a:endParaRPr lang="el-GR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9647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Total Geocoded Addresses</a:t>
                      </a:r>
                      <a:endParaRPr lang="el-GR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115.191</a:t>
                      </a:r>
                      <a:endParaRPr lang="el-GR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952022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Unique Geocoded Addresses</a:t>
                      </a:r>
                      <a:endParaRPr lang="el-GR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79.894</a:t>
                      </a:r>
                      <a:endParaRPr lang="el-GR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0366859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57469CFA-986C-A173-F724-ACDA94C5A1EA}"/>
              </a:ext>
            </a:extLst>
          </p:cNvPr>
          <p:cNvSpPr txBox="1"/>
          <p:nvPr/>
        </p:nvSpPr>
        <p:spPr>
          <a:xfrm>
            <a:off x="838200" y="2192402"/>
            <a:ext cx="50097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ea typeface="Source Sans Pro" panose="020B0503030403020204" pitchFamily="34" charset="0"/>
                <a:cs typeface="Segoe UI" panose="020B0502040204020203" pitchFamily="34" charset="0"/>
              </a:rPr>
              <a:t>Address Preprocessing</a:t>
            </a:r>
            <a:endParaRPr lang="el-GR" dirty="0">
              <a:solidFill>
                <a:schemeClr val="tx2">
                  <a:lumMod val="75000"/>
                </a:schemeClr>
              </a:solidFill>
            </a:endParaRPr>
          </a:p>
        </p:txBody>
      </p:sp>
      <p:graphicFrame>
        <p:nvGraphicFramePr>
          <p:cNvPr id="11" name="Table 8">
            <a:extLst>
              <a:ext uri="{FF2B5EF4-FFF2-40B4-BE49-F238E27FC236}">
                <a16:creationId xmlns:a16="http://schemas.microsoft.com/office/drawing/2014/main" id="{3373F80B-229A-071F-9B32-BD05D36FB2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0681961"/>
              </p:ext>
            </p:extLst>
          </p:nvPr>
        </p:nvGraphicFramePr>
        <p:xfrm>
          <a:off x="5833725" y="3025596"/>
          <a:ext cx="5521842" cy="169850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306469">
                  <a:extLst>
                    <a:ext uri="{9D8B030D-6E8A-4147-A177-3AD203B41FA5}">
                      <a16:colId xmlns:a16="http://schemas.microsoft.com/office/drawing/2014/main" val="3033100703"/>
                    </a:ext>
                  </a:extLst>
                </a:gridCol>
                <a:gridCol w="1215373">
                  <a:extLst>
                    <a:ext uri="{9D8B030D-6E8A-4147-A177-3AD203B41FA5}">
                      <a16:colId xmlns:a16="http://schemas.microsoft.com/office/drawing/2014/main" val="28341748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Total Initial Customers</a:t>
                      </a:r>
                      <a:endParaRPr lang="el-GR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509.647</a:t>
                      </a:r>
                      <a:endParaRPr lang="el-GR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85498240"/>
                  </a:ext>
                </a:extLst>
              </a:tr>
              <a:tr h="377709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Total Filtered Customers</a:t>
                      </a:r>
                      <a:endParaRPr lang="el-GR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238.725</a:t>
                      </a:r>
                      <a:endParaRPr lang="el-GR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9647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Filtered Customers with Geocoded Addresses</a:t>
                      </a:r>
                      <a:endParaRPr lang="el-GR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218.738</a:t>
                      </a:r>
                      <a:endParaRPr lang="el-GR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952022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Filtered Customers with Geocoded Addresses within Cyprus Geocoordinates</a:t>
                      </a:r>
                      <a:endParaRPr lang="el-GR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217.788</a:t>
                      </a:r>
                      <a:endParaRPr lang="el-GR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0366859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BF118E96-42AB-5ED6-3C7E-042CC913FFC5}"/>
              </a:ext>
            </a:extLst>
          </p:cNvPr>
          <p:cNvSpPr txBox="1"/>
          <p:nvPr/>
        </p:nvSpPr>
        <p:spPr>
          <a:xfrm>
            <a:off x="5847908" y="2192402"/>
            <a:ext cx="50097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ea typeface="Source Sans Pro" panose="020B0503030403020204" pitchFamily="34" charset="0"/>
                <a:cs typeface="Segoe UI" panose="020B0502040204020203" pitchFamily="34" charset="0"/>
              </a:rPr>
              <a:t>Customer Preprocessing</a:t>
            </a:r>
            <a:endParaRPr lang="el-GR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47287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EFC56E8-8F45-1793-9249-DFE7828FAE98}"/>
              </a:ext>
            </a:extLst>
          </p:cNvPr>
          <p:cNvSpPr txBox="1">
            <a:spLocks/>
          </p:cNvSpPr>
          <p:nvPr/>
        </p:nvSpPr>
        <p:spPr>
          <a:xfrm>
            <a:off x="838200" y="513607"/>
            <a:ext cx="10515600" cy="66278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ea typeface="Source Sans Pro" panose="020B0503030403020204" pitchFamily="34" charset="0"/>
                <a:cs typeface="Segoe UI" panose="020B0502040204020203" pitchFamily="34" charset="0"/>
              </a:rPr>
              <a:t>k-Means Clustering</a:t>
            </a:r>
            <a:endParaRPr lang="el-GR" sz="3200" dirty="0">
              <a:latin typeface="Segoe UI" panose="020B0502040204020203" pitchFamily="34" charset="0"/>
              <a:ea typeface="Source Sans Pro" panose="020B0503030403020204" pitchFamily="34" charset="0"/>
              <a:cs typeface="Segoe UI" panose="020B0502040204020203" pitchFamily="34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F30FBD7-E983-F85D-6724-866BEF3CAE20}"/>
              </a:ext>
            </a:extLst>
          </p:cNvPr>
          <p:cNvGrpSpPr/>
          <p:nvPr/>
        </p:nvGrpSpPr>
        <p:grpSpPr>
          <a:xfrm>
            <a:off x="295100" y="1502670"/>
            <a:ext cx="8976491" cy="4801314"/>
            <a:chOff x="1165851" y="908161"/>
            <a:chExt cx="9860298" cy="557106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0A538406-BE09-A34E-B8FF-AE9CD6500D8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65851" y="908161"/>
              <a:ext cx="9860298" cy="5571067"/>
            </a:xfrm>
            <a:prstGeom prst="rect">
              <a:avLst/>
            </a:prstGeom>
          </p:spPr>
        </p:pic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DD2FB54E-A51A-2B17-D23F-80F472BB053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72390" y="4295274"/>
              <a:ext cx="3777915" cy="0"/>
            </a:xfrm>
            <a:prstGeom prst="line">
              <a:avLst/>
            </a:prstGeom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051B3B5-4C54-6E31-98E5-9208462B36BA}"/>
                </a:ext>
              </a:extLst>
            </p:cNvPr>
            <p:cNvCxnSpPr>
              <a:cxnSpLocks/>
            </p:cNvCxnSpPr>
            <p:nvPr/>
          </p:nvCxnSpPr>
          <p:spPr>
            <a:xfrm>
              <a:off x="5450305" y="4295274"/>
              <a:ext cx="0" cy="1720515"/>
            </a:xfrm>
            <a:prstGeom prst="line">
              <a:avLst/>
            </a:prstGeom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B4E9FDB-372B-14F6-0B59-37EB2D21367E}"/>
                </a:ext>
              </a:extLst>
            </p:cNvPr>
            <p:cNvSpPr txBox="1"/>
            <p:nvPr/>
          </p:nvSpPr>
          <p:spPr>
            <a:xfrm>
              <a:off x="5266601" y="6015789"/>
              <a:ext cx="36740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chemeClr val="accent1">
                      <a:lumMod val="75000"/>
                    </a:schemeClr>
                  </a:solidFill>
                </a:rPr>
                <a:t>37</a:t>
              </a:r>
              <a:endParaRPr lang="el-GR" sz="1400" b="1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FE48F3E0-7F0E-A4CF-9267-F3EF54DE5DDC}"/>
              </a:ext>
            </a:extLst>
          </p:cNvPr>
          <p:cNvSpPr txBox="1"/>
          <p:nvPr/>
        </p:nvSpPr>
        <p:spPr>
          <a:xfrm>
            <a:off x="9027042" y="1512889"/>
            <a:ext cx="286985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Number of clusters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 number of distinct clusters of geolocations</a:t>
            </a:r>
          </a:p>
          <a:p>
            <a:endParaRPr lang="en-US" b="1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Error rate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Sum of squared distances to the cluster centroids</a:t>
            </a:r>
          </a:p>
          <a:p>
            <a:endParaRPr lang="en-US" dirty="0">
              <a:solidFill>
                <a:schemeClr val="tx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“Elbow” point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 point when the marginal gains in error rate reduction start diminishing, indicating that the cost-effectiveness of adding more clusters is also reduced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24526058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9325B96-6E04-DE5B-3A0F-E3626A10D7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3780" y="848565"/>
            <a:ext cx="10244439" cy="582365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7017826-4F0E-F501-4594-7DCC2F6B0907}"/>
              </a:ext>
            </a:extLst>
          </p:cNvPr>
          <p:cNvSpPr txBox="1">
            <a:spLocks/>
          </p:cNvSpPr>
          <p:nvPr/>
        </p:nvSpPr>
        <p:spPr>
          <a:xfrm>
            <a:off x="838200" y="185783"/>
            <a:ext cx="10515600" cy="66278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Segoe UI" panose="020B0502040204020203" pitchFamily="34" charset="0"/>
                <a:ea typeface="Source Sans Pro" panose="020B0503030403020204" pitchFamily="34" charset="0"/>
                <a:cs typeface="Segoe UI" panose="020B0502040204020203" pitchFamily="34" charset="0"/>
              </a:rPr>
              <a:t>k-Means Clustering Results Overview</a:t>
            </a:r>
            <a:endParaRPr lang="el-GR" sz="3200" dirty="0">
              <a:latin typeface="Segoe UI" panose="020B0502040204020203" pitchFamily="34" charset="0"/>
              <a:ea typeface="Source Sans Pro" panose="020B0503030403020204" pitchFamily="34" charset="0"/>
              <a:cs typeface="Segoe UI" panose="020B0502040204020203" pitchFamily="34" charset="0"/>
            </a:endParaRPr>
          </a:p>
        </p:txBody>
      </p:sp>
      <p:pic>
        <p:nvPicPr>
          <p:cNvPr id="4" name="image2.png" descr="Text  Description automatically generated">
            <a:extLst>
              <a:ext uri="{FF2B5EF4-FFF2-40B4-BE49-F238E27FC236}">
                <a16:creationId xmlns:a16="http://schemas.microsoft.com/office/drawing/2014/main" id="{E98576A4-CB6D-B31F-4C7C-270503A77E08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875290" y="5318319"/>
            <a:ext cx="4342929" cy="1382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0082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1387</TotalTime>
  <Words>963</Words>
  <Application>Microsoft Office PowerPoint</Application>
  <PresentationFormat>Widescreen</PresentationFormat>
  <Paragraphs>257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Calibri</vt:lpstr>
      <vt:lpstr>Calibri Light</vt:lpstr>
      <vt:lpstr>Linux Biolinum</vt:lpstr>
      <vt:lpstr>Segoe UI</vt:lpstr>
      <vt:lpstr>Office Theme</vt:lpstr>
      <vt:lpstr>Service Point Placement By  Customer Geolocation Clustering </vt:lpstr>
      <vt:lpstr>Service Point Placement By  Customer Geolocation Clustering</vt:lpstr>
      <vt:lpstr>Literature Review</vt:lpstr>
      <vt:lpstr>Maximal Covering Location Problem </vt:lpstr>
      <vt:lpstr>Distance as Quality of Service</vt:lpstr>
      <vt:lpstr>Service Point Placement By  Customer Geolocation Clustering</vt:lpstr>
      <vt:lpstr>Initial Population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Service Point Placement By  Customer Geolocation Clustering </vt:lpstr>
      <vt:lpstr>Service Point Placement By  Customer Geolocation Clustering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Constantia Malekkou</dc:creator>
  <cp:lastModifiedBy>Constantia Malekkou</cp:lastModifiedBy>
  <cp:revision>7</cp:revision>
  <dcterms:created xsi:type="dcterms:W3CDTF">2023-04-14T08:39:23Z</dcterms:created>
  <dcterms:modified xsi:type="dcterms:W3CDTF">2023-05-16T10:42:56Z</dcterms:modified>
</cp:coreProperties>
</file>